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64" r:id="rId2"/>
    <p:sldId id="265" r:id="rId3"/>
    <p:sldId id="307" r:id="rId4"/>
    <p:sldId id="321" r:id="rId5"/>
    <p:sldId id="320" r:id="rId6"/>
    <p:sldId id="322" r:id="rId7"/>
    <p:sldId id="329" r:id="rId8"/>
    <p:sldId id="323" r:id="rId9"/>
    <p:sldId id="324" r:id="rId10"/>
    <p:sldId id="331" r:id="rId11"/>
    <p:sldId id="332" r:id="rId12"/>
    <p:sldId id="325" r:id="rId13"/>
    <p:sldId id="327" r:id="rId14"/>
    <p:sldId id="326" r:id="rId15"/>
    <p:sldId id="328" r:id="rId16"/>
    <p:sldId id="33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F5"/>
    <a:srgbClr val="626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0DAA9-2EF3-44B8-B86D-5799069AE62B}" v="2" dt="2023-10-02T15:40:18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6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2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ud Delaunay" userId="888d6db3-fa7e-4b23-95da-f715771f445e" providerId="ADAL" clId="{62DDB709-3A9A-4946-BE5F-B211CA6363FF}"/>
    <pc:docChg chg="custSel addSld modSld">
      <pc:chgData name="Arnaud Delaunay" userId="888d6db3-fa7e-4b23-95da-f715771f445e" providerId="ADAL" clId="{62DDB709-3A9A-4946-BE5F-B211CA6363FF}" dt="2023-06-27T06:52:32.070" v="504" actId="20577"/>
      <pc:docMkLst>
        <pc:docMk/>
      </pc:docMkLst>
      <pc:sldChg chg="modSp mod">
        <pc:chgData name="Arnaud Delaunay" userId="888d6db3-fa7e-4b23-95da-f715771f445e" providerId="ADAL" clId="{62DDB709-3A9A-4946-BE5F-B211CA6363FF}" dt="2023-06-27T06:47:59.641" v="326" actId="20577"/>
        <pc:sldMkLst>
          <pc:docMk/>
          <pc:sldMk cId="3333576749" sldId="323"/>
        </pc:sldMkLst>
        <pc:spChg chg="mod">
          <ac:chgData name="Arnaud Delaunay" userId="888d6db3-fa7e-4b23-95da-f715771f445e" providerId="ADAL" clId="{62DDB709-3A9A-4946-BE5F-B211CA6363FF}" dt="2023-06-27T06:47:31.487" v="308" actId="403"/>
          <ac:spMkLst>
            <pc:docMk/>
            <pc:sldMk cId="3333576749" sldId="323"/>
            <ac:spMk id="2" creationId="{B293314D-E402-89CB-B470-355F9E15FF9E}"/>
          </ac:spMkLst>
        </pc:spChg>
        <pc:spChg chg="mod">
          <ac:chgData name="Arnaud Delaunay" userId="888d6db3-fa7e-4b23-95da-f715771f445e" providerId="ADAL" clId="{62DDB709-3A9A-4946-BE5F-B211CA6363FF}" dt="2023-06-27T06:47:59.641" v="326" actId="20577"/>
          <ac:spMkLst>
            <pc:docMk/>
            <pc:sldMk cId="3333576749" sldId="323"/>
            <ac:spMk id="3" creationId="{5BFD9882-8C74-67D3-BF3D-FB90FC7ABF36}"/>
          </ac:spMkLst>
        </pc:spChg>
      </pc:sldChg>
      <pc:sldChg chg="modSp mod">
        <pc:chgData name="Arnaud Delaunay" userId="888d6db3-fa7e-4b23-95da-f715771f445e" providerId="ADAL" clId="{62DDB709-3A9A-4946-BE5F-B211CA6363FF}" dt="2023-06-27T06:48:53.809" v="362" actId="20577"/>
        <pc:sldMkLst>
          <pc:docMk/>
          <pc:sldMk cId="92498420" sldId="324"/>
        </pc:sldMkLst>
        <pc:spChg chg="mod">
          <ac:chgData name="Arnaud Delaunay" userId="888d6db3-fa7e-4b23-95da-f715771f445e" providerId="ADAL" clId="{62DDB709-3A9A-4946-BE5F-B211CA6363FF}" dt="2023-06-27T06:48:14.997" v="328" actId="403"/>
          <ac:spMkLst>
            <pc:docMk/>
            <pc:sldMk cId="92498420" sldId="324"/>
            <ac:spMk id="2" creationId="{B293314D-E402-89CB-B470-355F9E15FF9E}"/>
          </ac:spMkLst>
        </pc:spChg>
        <pc:spChg chg="mod">
          <ac:chgData name="Arnaud Delaunay" userId="888d6db3-fa7e-4b23-95da-f715771f445e" providerId="ADAL" clId="{62DDB709-3A9A-4946-BE5F-B211CA6363FF}" dt="2023-06-27T06:48:53.809" v="362" actId="20577"/>
          <ac:spMkLst>
            <pc:docMk/>
            <pc:sldMk cId="92498420" sldId="324"/>
            <ac:spMk id="3" creationId="{5BFD9882-8C74-67D3-BF3D-FB90FC7ABF36}"/>
          </ac:spMkLst>
        </pc:spChg>
      </pc:sldChg>
      <pc:sldChg chg="modSp mod">
        <pc:chgData name="Arnaud Delaunay" userId="888d6db3-fa7e-4b23-95da-f715771f445e" providerId="ADAL" clId="{62DDB709-3A9A-4946-BE5F-B211CA6363FF}" dt="2023-06-27T06:50:03.090" v="388" actId="403"/>
        <pc:sldMkLst>
          <pc:docMk/>
          <pc:sldMk cId="311141450" sldId="325"/>
        </pc:sldMkLst>
        <pc:spChg chg="mod">
          <ac:chgData name="Arnaud Delaunay" userId="888d6db3-fa7e-4b23-95da-f715771f445e" providerId="ADAL" clId="{62DDB709-3A9A-4946-BE5F-B211CA6363FF}" dt="2023-06-27T06:50:03.090" v="388" actId="403"/>
          <ac:spMkLst>
            <pc:docMk/>
            <pc:sldMk cId="311141450" sldId="325"/>
            <ac:spMk id="2" creationId="{B293314D-E402-89CB-B470-355F9E15FF9E}"/>
          </ac:spMkLst>
        </pc:spChg>
      </pc:sldChg>
      <pc:sldChg chg="modSp mod">
        <pc:chgData name="Arnaud Delaunay" userId="888d6db3-fa7e-4b23-95da-f715771f445e" providerId="ADAL" clId="{62DDB709-3A9A-4946-BE5F-B211CA6363FF}" dt="2023-06-27T06:51:31.239" v="433" actId="27636"/>
        <pc:sldMkLst>
          <pc:docMk/>
          <pc:sldMk cId="2692916435" sldId="326"/>
        </pc:sldMkLst>
        <pc:spChg chg="mod">
          <ac:chgData name="Arnaud Delaunay" userId="888d6db3-fa7e-4b23-95da-f715771f445e" providerId="ADAL" clId="{62DDB709-3A9A-4946-BE5F-B211CA6363FF}" dt="2023-06-27T06:51:31.239" v="433" actId="27636"/>
          <ac:spMkLst>
            <pc:docMk/>
            <pc:sldMk cId="2692916435" sldId="326"/>
            <ac:spMk id="2" creationId="{B293314D-E402-89CB-B470-355F9E15FF9E}"/>
          </ac:spMkLst>
        </pc:spChg>
      </pc:sldChg>
      <pc:sldChg chg="modSp mod">
        <pc:chgData name="Arnaud Delaunay" userId="888d6db3-fa7e-4b23-95da-f715771f445e" providerId="ADAL" clId="{62DDB709-3A9A-4946-BE5F-B211CA6363FF}" dt="2023-06-27T06:51:13.472" v="425" actId="1036"/>
        <pc:sldMkLst>
          <pc:docMk/>
          <pc:sldMk cId="2283278744" sldId="327"/>
        </pc:sldMkLst>
        <pc:spChg chg="mod">
          <ac:chgData name="Arnaud Delaunay" userId="888d6db3-fa7e-4b23-95da-f715771f445e" providerId="ADAL" clId="{62DDB709-3A9A-4946-BE5F-B211CA6363FF}" dt="2023-06-27T06:51:05.789" v="399" actId="27636"/>
          <ac:spMkLst>
            <pc:docMk/>
            <pc:sldMk cId="2283278744" sldId="327"/>
            <ac:spMk id="2" creationId="{8622B59B-E4FE-E34B-D6AD-BD082933D656}"/>
          </ac:spMkLst>
        </pc:spChg>
        <pc:spChg chg="mod">
          <ac:chgData name="Arnaud Delaunay" userId="888d6db3-fa7e-4b23-95da-f715771f445e" providerId="ADAL" clId="{62DDB709-3A9A-4946-BE5F-B211CA6363FF}" dt="2023-06-27T06:51:13.472" v="425" actId="1036"/>
          <ac:spMkLst>
            <pc:docMk/>
            <pc:sldMk cId="2283278744" sldId="327"/>
            <ac:spMk id="3" creationId="{773882C7-5C1C-7911-E176-1B510F58F1A8}"/>
          </ac:spMkLst>
        </pc:spChg>
      </pc:sldChg>
      <pc:sldChg chg="modSp mod">
        <pc:chgData name="Arnaud Delaunay" userId="888d6db3-fa7e-4b23-95da-f715771f445e" providerId="ADAL" clId="{62DDB709-3A9A-4946-BE5F-B211CA6363FF}" dt="2023-06-27T06:52:32.070" v="504" actId="20577"/>
        <pc:sldMkLst>
          <pc:docMk/>
          <pc:sldMk cId="3401191195" sldId="328"/>
        </pc:sldMkLst>
        <pc:spChg chg="mod">
          <ac:chgData name="Arnaud Delaunay" userId="888d6db3-fa7e-4b23-95da-f715771f445e" providerId="ADAL" clId="{62DDB709-3A9A-4946-BE5F-B211CA6363FF}" dt="2023-06-27T06:52:08.467" v="441" actId="27636"/>
          <ac:spMkLst>
            <pc:docMk/>
            <pc:sldMk cId="3401191195" sldId="328"/>
            <ac:spMk id="2" creationId="{8622B59B-E4FE-E34B-D6AD-BD082933D656}"/>
          </ac:spMkLst>
        </pc:spChg>
        <pc:spChg chg="mod">
          <ac:chgData name="Arnaud Delaunay" userId="888d6db3-fa7e-4b23-95da-f715771f445e" providerId="ADAL" clId="{62DDB709-3A9A-4946-BE5F-B211CA6363FF}" dt="2023-06-27T06:52:32.070" v="504" actId="20577"/>
          <ac:spMkLst>
            <pc:docMk/>
            <pc:sldMk cId="3401191195" sldId="328"/>
            <ac:spMk id="3" creationId="{773882C7-5C1C-7911-E176-1B510F58F1A8}"/>
          </ac:spMkLst>
        </pc:spChg>
      </pc:sldChg>
      <pc:sldChg chg="modSp mod">
        <pc:chgData name="Arnaud Delaunay" userId="888d6db3-fa7e-4b23-95da-f715771f445e" providerId="ADAL" clId="{62DDB709-3A9A-4946-BE5F-B211CA6363FF}" dt="2023-06-27T06:46:57.959" v="306" actId="27636"/>
        <pc:sldMkLst>
          <pc:docMk/>
          <pc:sldMk cId="1314577600" sldId="329"/>
        </pc:sldMkLst>
        <pc:spChg chg="mod">
          <ac:chgData name="Arnaud Delaunay" userId="888d6db3-fa7e-4b23-95da-f715771f445e" providerId="ADAL" clId="{62DDB709-3A9A-4946-BE5F-B211CA6363FF}" dt="2023-06-27T06:46:57.959" v="306" actId="27636"/>
          <ac:spMkLst>
            <pc:docMk/>
            <pc:sldMk cId="1314577600" sldId="329"/>
            <ac:spMk id="3" creationId="{94D023F6-32D2-AC39-6F2E-23B5BFE5F0A5}"/>
          </ac:spMkLst>
        </pc:spChg>
      </pc:sldChg>
      <pc:sldChg chg="modSp new mod">
        <pc:chgData name="Arnaud Delaunay" userId="888d6db3-fa7e-4b23-95da-f715771f445e" providerId="ADAL" clId="{62DDB709-3A9A-4946-BE5F-B211CA6363FF}" dt="2023-06-27T06:49:25.614" v="378" actId="1036"/>
        <pc:sldMkLst>
          <pc:docMk/>
          <pc:sldMk cId="3296570616" sldId="331"/>
        </pc:sldMkLst>
        <pc:spChg chg="mod">
          <ac:chgData name="Arnaud Delaunay" userId="888d6db3-fa7e-4b23-95da-f715771f445e" providerId="ADAL" clId="{62DDB709-3A9A-4946-BE5F-B211CA6363FF}" dt="2023-06-27T06:49:18.830" v="369" actId="404"/>
          <ac:spMkLst>
            <pc:docMk/>
            <pc:sldMk cId="3296570616" sldId="331"/>
            <ac:spMk id="2" creationId="{43B7CC59-F7D1-5D0F-5CDE-EB8830CE8C6D}"/>
          </ac:spMkLst>
        </pc:spChg>
        <pc:spChg chg="mod">
          <ac:chgData name="Arnaud Delaunay" userId="888d6db3-fa7e-4b23-95da-f715771f445e" providerId="ADAL" clId="{62DDB709-3A9A-4946-BE5F-B211CA6363FF}" dt="2023-06-27T06:49:25.614" v="378" actId="1036"/>
          <ac:spMkLst>
            <pc:docMk/>
            <pc:sldMk cId="3296570616" sldId="331"/>
            <ac:spMk id="3" creationId="{85A0DF36-E6F7-642E-D28A-5AA8B5E8DFE1}"/>
          </ac:spMkLst>
        </pc:spChg>
      </pc:sldChg>
    </pc:docChg>
  </pc:docChgLst>
  <pc:docChgLst>
    <pc:chgData name="Arnaud Delaunay" userId="888d6db3-fa7e-4b23-95da-f715771f445e" providerId="ADAL" clId="{2D10DAA9-2EF3-44B8-B86D-5799069AE62B}"/>
    <pc:docChg chg="undo custSel addSld modSld">
      <pc:chgData name="Arnaud Delaunay" userId="888d6db3-fa7e-4b23-95da-f715771f445e" providerId="ADAL" clId="{2D10DAA9-2EF3-44B8-B86D-5799069AE62B}" dt="2023-10-02T15:48:39.694" v="476" actId="1035"/>
      <pc:docMkLst>
        <pc:docMk/>
      </pc:docMkLst>
      <pc:sldChg chg="addSp modSp new mod">
        <pc:chgData name="Arnaud Delaunay" userId="888d6db3-fa7e-4b23-95da-f715771f445e" providerId="ADAL" clId="{2D10DAA9-2EF3-44B8-B86D-5799069AE62B}" dt="2023-10-02T15:48:39.694" v="476" actId="1035"/>
        <pc:sldMkLst>
          <pc:docMk/>
          <pc:sldMk cId="1630954330" sldId="332"/>
        </pc:sldMkLst>
        <pc:spChg chg="mod">
          <ac:chgData name="Arnaud Delaunay" userId="888d6db3-fa7e-4b23-95da-f715771f445e" providerId="ADAL" clId="{2D10DAA9-2EF3-44B8-B86D-5799069AE62B}" dt="2023-10-02T15:48:27.075" v="464" actId="1035"/>
          <ac:spMkLst>
            <pc:docMk/>
            <pc:sldMk cId="1630954330" sldId="332"/>
            <ac:spMk id="2" creationId="{2F82B342-439A-42D3-0D14-04ACAD8B8CE5}"/>
          </ac:spMkLst>
        </pc:spChg>
        <pc:spChg chg="mod">
          <ac:chgData name="Arnaud Delaunay" userId="888d6db3-fa7e-4b23-95da-f715771f445e" providerId="ADAL" clId="{2D10DAA9-2EF3-44B8-B86D-5799069AE62B}" dt="2023-10-02T15:48:39.694" v="476" actId="1035"/>
          <ac:spMkLst>
            <pc:docMk/>
            <pc:sldMk cId="1630954330" sldId="332"/>
            <ac:spMk id="3" creationId="{E4BE4690-D0B9-7D7B-3F1A-0B72321FFFFC}"/>
          </ac:spMkLst>
        </pc:spChg>
        <pc:spChg chg="mod">
          <ac:chgData name="Arnaud Delaunay" userId="888d6db3-fa7e-4b23-95da-f715771f445e" providerId="ADAL" clId="{2D10DAA9-2EF3-44B8-B86D-5799069AE62B}" dt="2023-10-02T15:48:39.694" v="476" actId="1035"/>
          <ac:spMkLst>
            <pc:docMk/>
            <pc:sldMk cId="1630954330" sldId="332"/>
            <ac:spMk id="4" creationId="{4A696505-A907-45AC-0F19-CF1622BA90C2}"/>
          </ac:spMkLst>
        </pc:spChg>
        <pc:spChg chg="add mod">
          <ac:chgData name="Arnaud Delaunay" userId="888d6db3-fa7e-4b23-95da-f715771f445e" providerId="ADAL" clId="{2D10DAA9-2EF3-44B8-B86D-5799069AE62B}" dt="2023-10-02T15:48:39.694" v="476" actId="1035"/>
          <ac:spMkLst>
            <pc:docMk/>
            <pc:sldMk cId="1630954330" sldId="332"/>
            <ac:spMk id="5" creationId="{C0553080-5FB2-D51C-2DAF-7CFF71B936E2}"/>
          </ac:spMkLst>
        </pc:spChg>
        <pc:spChg chg="add mod">
          <ac:chgData name="Arnaud Delaunay" userId="888d6db3-fa7e-4b23-95da-f715771f445e" providerId="ADAL" clId="{2D10DAA9-2EF3-44B8-B86D-5799069AE62B}" dt="2023-10-02T15:48:39.694" v="476" actId="1035"/>
          <ac:spMkLst>
            <pc:docMk/>
            <pc:sldMk cId="1630954330" sldId="332"/>
            <ac:spMk id="6" creationId="{9679101E-CFDF-5684-FBD4-496A9E5F68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85E496F-6805-6169-8DE9-90FAB3BE57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0441B5-0866-5F7F-4CD5-AD196CFBF6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C87D-3445-4CB8-994D-F3CDFF950E9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036693-5CB8-36E5-3DB9-A92CFA70FD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8B2F0F-845E-8AE8-6E90-947F997568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0AD0-B90D-4B5B-A41C-98F9C45AC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25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1FB86-20F6-41AC-8BAB-524289037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F5E923-9482-9EA2-51C7-42E4416DF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6E3F4F-0687-0B35-0883-6B181C18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CA39-E206-4EF8-B2AE-57EB5B432960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A2A0F9-4C09-40E8-E27C-6AD8668C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E4E718-BA93-A386-563A-7ADFF51D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4C90-0F20-4CD4-963F-36FE9FEB23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26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silhouette, graphique vectoriel&#10;&#10;Description générée automatiquement">
            <a:extLst>
              <a:ext uri="{FF2B5EF4-FFF2-40B4-BE49-F238E27FC236}">
                <a16:creationId xmlns:a16="http://schemas.microsoft.com/office/drawing/2014/main" id="{C9E18A56-A90C-7C36-4764-3F13C24FFD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01" y="-1172616"/>
            <a:ext cx="3399618" cy="25191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050DC5-C423-F2EA-0F4C-BF474ED2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47ECDC-001D-A558-9134-8308ABC419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8601" y="1905000"/>
            <a:ext cx="4817201" cy="6858000"/>
          </a:xfrm>
          <a:prstGeom prst="rect">
            <a:avLst/>
          </a:prstGeom>
        </p:spPr>
      </p:pic>
      <p:pic>
        <p:nvPicPr>
          <p:cNvPr id="10" name="Image 9" descr="Une image contenant logo&#10;&#10;Description générée automatiquement">
            <a:extLst>
              <a:ext uri="{FF2B5EF4-FFF2-40B4-BE49-F238E27FC236}">
                <a16:creationId xmlns:a16="http://schemas.microsoft.com/office/drawing/2014/main" id="{9984EF08-23CB-9898-F842-F2B59E4BC0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127" y="916187"/>
            <a:ext cx="947745" cy="740041"/>
          </a:xfrm>
          <a:prstGeom prst="rect">
            <a:avLst/>
          </a:prstGeom>
        </p:spPr>
      </p:pic>
      <p:pic>
        <p:nvPicPr>
          <p:cNvPr id="12" name="Image 11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77EA2DD6-915B-D4D4-F486-571D096E04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3858">
            <a:off x="10701851" y="422481"/>
            <a:ext cx="1303899" cy="12915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0849611-41BF-2216-861A-E3F824A929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6262">
            <a:off x="9988529" y="283885"/>
            <a:ext cx="655158" cy="57793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B695447-146A-050F-22DF-F2AE83FD4A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7971" y="5766680"/>
            <a:ext cx="360052" cy="39309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A66A34F-7835-BC77-2581-38EE73E20D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7600">
            <a:off x="10397760" y="6302324"/>
            <a:ext cx="1157001" cy="2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3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CA44B-F824-0555-2CF3-F3E91A8C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05" y="320675"/>
            <a:ext cx="1015079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960DD-4838-9118-87EE-90B6804FB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6FB4CD-23E6-6527-520A-AB84EE075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F39B44-75AA-25BC-DA0A-39182FEC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CA39-E206-4EF8-B2AE-57EB5B432960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3C7CDF-07AD-27BE-9CA9-B8479F43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E4FE12-2F48-F5B1-EA74-E494CF9C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4C90-0F20-4CD4-963F-36FE9FEB237A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silhouette, graphique vectoriel&#10;&#10;Description générée automatiquement">
            <a:extLst>
              <a:ext uri="{FF2B5EF4-FFF2-40B4-BE49-F238E27FC236}">
                <a16:creationId xmlns:a16="http://schemas.microsoft.com/office/drawing/2014/main" id="{A1E2F184-27D2-3D9B-F85C-C1AF7F170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506" y="5470689"/>
            <a:ext cx="3039259" cy="2252133"/>
          </a:xfrm>
          <a:prstGeom prst="rect">
            <a:avLst/>
          </a:prstGeom>
        </p:spPr>
      </p:pic>
      <p:pic>
        <p:nvPicPr>
          <p:cNvPr id="11" name="Image 10" descr="Une image contenant logo&#10;&#10;Description générée automatiquement">
            <a:extLst>
              <a:ext uri="{FF2B5EF4-FFF2-40B4-BE49-F238E27FC236}">
                <a16:creationId xmlns:a16="http://schemas.microsoft.com/office/drawing/2014/main" id="{D5A13A27-4832-56D9-836A-5D7469F2D9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994" y="6027043"/>
            <a:ext cx="729611" cy="569713"/>
          </a:xfrm>
          <a:prstGeom prst="rect">
            <a:avLst/>
          </a:prstGeom>
        </p:spPr>
      </p:pic>
      <p:pic>
        <p:nvPicPr>
          <p:cNvPr id="13" name="Image 12" descr="Une image contenant texte, poupée, jouet, graphique vectoriel&#10;&#10;Description générée automatiquement">
            <a:extLst>
              <a:ext uri="{FF2B5EF4-FFF2-40B4-BE49-F238E27FC236}">
                <a16:creationId xmlns:a16="http://schemas.microsoft.com/office/drawing/2014/main" id="{14E03A98-ABAA-6662-C882-6216B78847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60" y="156605"/>
            <a:ext cx="793279" cy="17426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7D1D11E-76ED-0081-4484-4B3AB2323B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6238">
            <a:off x="11313382" y="5519301"/>
            <a:ext cx="542963" cy="2338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A4D4931-4F46-C431-A2D5-FF68E7B598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1102">
            <a:off x="1229219" y="246237"/>
            <a:ext cx="293961" cy="3977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437DBC3-D9A4-4B8B-AEDA-FCD4F76920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44" y="5646162"/>
            <a:ext cx="463948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ED185-7D87-4D11-AFCB-FF40E4C0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BC131-D0A0-598D-AB64-75A3180E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0F0677-3509-7FB4-5BE1-DF555AF1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4DDFA2-09D3-5E6E-1948-1E7C333E5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312FC1-8E3C-17F1-FEC3-407AD49E1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 descr="Une image contenant logo&#10;&#10;Description générée automatiquement">
            <a:extLst>
              <a:ext uri="{FF2B5EF4-FFF2-40B4-BE49-F238E27FC236}">
                <a16:creationId xmlns:a16="http://schemas.microsoft.com/office/drawing/2014/main" id="{45D2F5D1-F32F-CC1A-5103-E920D36A5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893" y="-669363"/>
            <a:ext cx="2426535" cy="2315601"/>
          </a:xfrm>
          <a:prstGeom prst="rect">
            <a:avLst/>
          </a:prstGeom>
        </p:spPr>
      </p:pic>
      <p:pic>
        <p:nvPicPr>
          <p:cNvPr id="11" name="Image 10" descr="Une image contenant logo&#10;&#10;Description générée automatiquement">
            <a:extLst>
              <a:ext uri="{FF2B5EF4-FFF2-40B4-BE49-F238E27FC236}">
                <a16:creationId xmlns:a16="http://schemas.microsoft.com/office/drawing/2014/main" id="{DA8EE984-FDE8-8B73-5315-ED6698646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718" y="349804"/>
            <a:ext cx="848396" cy="662465"/>
          </a:xfrm>
          <a:prstGeom prst="rect">
            <a:avLst/>
          </a:prstGeom>
        </p:spPr>
      </p:pic>
      <p:pic>
        <p:nvPicPr>
          <p:cNvPr id="12" name="Image 11" descr="Une image contenant graphique vectoriel&#10;&#10;Description générée automatiquement">
            <a:extLst>
              <a:ext uri="{FF2B5EF4-FFF2-40B4-BE49-F238E27FC236}">
                <a16:creationId xmlns:a16="http://schemas.microsoft.com/office/drawing/2014/main" id="{9FE62E64-E3CE-7378-FF9F-F2E073F27E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018" y="4652664"/>
            <a:ext cx="2503818" cy="26018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4121759-482E-B097-4B08-09E679AB8B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181" y="230188"/>
            <a:ext cx="552446" cy="6819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8734CB-9863-A24F-22D9-DA4F091B8C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106" y="4119661"/>
            <a:ext cx="283954" cy="347915"/>
          </a:xfrm>
          <a:prstGeom prst="rect">
            <a:avLst/>
          </a:prstGeom>
        </p:spPr>
      </p:pic>
      <p:pic>
        <p:nvPicPr>
          <p:cNvPr id="15" name="Image 14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5B4DFD51-CE43-4652-4F76-BD1C4D6BBC9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9030">
            <a:off x="1594809" y="5062506"/>
            <a:ext cx="516108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02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6C2F4C-1A4A-9AF4-3EB0-52DF70901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7841" y="426582"/>
            <a:ext cx="9144000" cy="83444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DB946B-2108-1939-7D28-7818BEB1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4C90-0F20-4CD4-963F-36FE9FEB237A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E3B0CA-05E6-9B2D-6DBA-CCD0B741F4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950" y="5181167"/>
            <a:ext cx="5548544" cy="2350366"/>
          </a:xfrm>
          <a:prstGeom prst="rect">
            <a:avLst/>
          </a:prstGeom>
        </p:spPr>
      </p:pic>
      <p:pic>
        <p:nvPicPr>
          <p:cNvPr id="7" name="Image 6" descr="Une image contenant silhouette, graphique vectoriel&#10;&#10;Description générée automatiquement">
            <a:extLst>
              <a:ext uri="{FF2B5EF4-FFF2-40B4-BE49-F238E27FC236}">
                <a16:creationId xmlns:a16="http://schemas.microsoft.com/office/drawing/2014/main" id="{55EC9E83-8E9F-6ED0-CC82-AEAF785D5E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9587" y="-1500326"/>
            <a:ext cx="4049387" cy="3000652"/>
          </a:xfrm>
          <a:prstGeom prst="rect">
            <a:avLst/>
          </a:prstGeom>
        </p:spPr>
      </p:pic>
      <p:pic>
        <p:nvPicPr>
          <p:cNvPr id="8" name="Image 7" descr="Une image contenant logo&#10;&#10;Description générée automatiquement">
            <a:extLst>
              <a:ext uri="{FF2B5EF4-FFF2-40B4-BE49-F238E27FC236}">
                <a16:creationId xmlns:a16="http://schemas.microsoft.com/office/drawing/2014/main" id="{CED5508A-B252-52D2-8BB0-FBF123CBE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9" y="316881"/>
            <a:ext cx="810001" cy="632485"/>
          </a:xfrm>
          <a:prstGeom prst="rect">
            <a:avLst/>
          </a:prstGeom>
        </p:spPr>
      </p:pic>
      <p:pic>
        <p:nvPicPr>
          <p:cNvPr id="9" name="Image 8" descr="Une image contenant jouet, graphique vectoriel, poupée&#10;&#10;Description générée automatiquement">
            <a:extLst>
              <a:ext uri="{FF2B5EF4-FFF2-40B4-BE49-F238E27FC236}">
                <a16:creationId xmlns:a16="http://schemas.microsoft.com/office/drawing/2014/main" id="{ADA43509-D07F-BD46-0055-046A7390D8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774" y="4544580"/>
            <a:ext cx="1210051" cy="18117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CDB06A-DE67-AA56-9B34-2CC6AA3207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105" y="5621169"/>
            <a:ext cx="321565" cy="323956"/>
          </a:xfrm>
          <a:prstGeom prst="rect">
            <a:avLst/>
          </a:prstGeom>
        </p:spPr>
      </p:pic>
      <p:pic>
        <p:nvPicPr>
          <p:cNvPr id="11" name="Image 10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F4090A40-CF44-807B-FBC3-6604EC5A802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31" y="5783147"/>
            <a:ext cx="483109" cy="707765"/>
          </a:xfrm>
          <a:prstGeom prst="rect">
            <a:avLst/>
          </a:prstGeom>
        </p:spPr>
      </p:pic>
      <p:pic>
        <p:nvPicPr>
          <p:cNvPr id="12" name="Image 11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653345CC-7905-F2AC-AC48-CD3F6437CC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424" y="246207"/>
            <a:ext cx="1333417" cy="119519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D80919-3D11-5BD9-E9B4-E4D4D53C89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050" y="5865963"/>
            <a:ext cx="566925" cy="992037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0EDEE9-7AE5-F813-A4D5-F4F5C1476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7841" y="1773238"/>
            <a:ext cx="9144000" cy="41719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     </a:t>
            </a:r>
          </a:p>
        </p:txBody>
      </p:sp>
    </p:spTree>
    <p:extLst>
      <p:ext uri="{BB962C8B-B14F-4D97-AF65-F5344CB8AC3E}">
        <p14:creationId xmlns:p14="http://schemas.microsoft.com/office/powerpoint/2010/main" val="308965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108FE-78F9-4D54-2C32-931201F2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690" y="457200"/>
            <a:ext cx="9705109" cy="7897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44A69A-8935-22F5-1D47-0D8A21EE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690" y="1440873"/>
            <a:ext cx="9706698" cy="44201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808904-3EF3-7B2F-3B37-18D9E417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CA39-E206-4EF8-B2AE-57EB5B432960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7176AA-1865-30B2-5A55-D33C55EB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48C19C-6D34-00DC-F68E-0F5917F2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4C90-0F20-4CD4-963F-36FE9FEB237A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 descr="Une image contenant logo&#10;&#10;Description générée automatiquement">
            <a:extLst>
              <a:ext uri="{FF2B5EF4-FFF2-40B4-BE49-F238E27FC236}">
                <a16:creationId xmlns:a16="http://schemas.microsoft.com/office/drawing/2014/main" id="{739FE864-8B21-7754-579E-168518B3BB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10" y="288326"/>
            <a:ext cx="842878" cy="657859"/>
          </a:xfrm>
          <a:prstGeom prst="rect">
            <a:avLst/>
          </a:prstGeom>
        </p:spPr>
      </p:pic>
      <p:pic>
        <p:nvPicPr>
          <p:cNvPr id="15" name="Image 14" descr="Une image contenant silhouette, graphique vectoriel&#10;&#10;Description générée automatiquement">
            <a:extLst>
              <a:ext uri="{FF2B5EF4-FFF2-40B4-BE49-F238E27FC236}">
                <a16:creationId xmlns:a16="http://schemas.microsoft.com/office/drawing/2014/main" id="{2D490BD6-3840-2C95-F472-4FF61445D4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62067">
            <a:off x="9774674" y="5553295"/>
            <a:ext cx="2859883" cy="27720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2EA2183-2D95-F95C-FD38-9491E7B10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471" y="4744995"/>
            <a:ext cx="1347343" cy="176495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AB3FC8C-9E09-6CB0-40FC-FCE0670612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600" y="6206399"/>
            <a:ext cx="419855" cy="42969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1802965-D00F-48DC-6970-443DF74EE3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932" y="5415052"/>
            <a:ext cx="448953" cy="490151"/>
          </a:xfrm>
          <a:prstGeom prst="rect">
            <a:avLst/>
          </a:prstGeom>
        </p:spPr>
      </p:pic>
      <p:pic>
        <p:nvPicPr>
          <p:cNvPr id="19" name="Image 18" descr="Une image contenant cercle&#10;&#10;Description générée automatiquement">
            <a:extLst>
              <a:ext uri="{FF2B5EF4-FFF2-40B4-BE49-F238E27FC236}">
                <a16:creationId xmlns:a16="http://schemas.microsoft.com/office/drawing/2014/main" id="{42431EE4-91E0-033E-D26A-99D6122C370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648" y="5811055"/>
            <a:ext cx="832492" cy="79068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E84E83A-A7A6-99F5-FB1B-F1648C1FA57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269" y="6023491"/>
            <a:ext cx="942250" cy="9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3A351-8BC5-8EA3-AA4B-FA97FF65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26782" cy="99262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19181D01-8470-CFA9-2D69-57BD8D360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230" y="370704"/>
            <a:ext cx="842878" cy="6578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B7E670-CF6D-0AF9-4CB6-517D441A75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5001" y="4635620"/>
            <a:ext cx="2243843" cy="31944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19CA82-74EC-00D9-0B8A-B2D707E7EA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661" y="5772854"/>
            <a:ext cx="579829" cy="4563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1206F00-975A-30AE-7D99-DF78D8783A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6013">
            <a:off x="10948376" y="6356360"/>
            <a:ext cx="1021492" cy="22083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7EFB3E4-0A78-EEE3-57F6-F23C1A936C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497013"/>
            <a:ext cx="4842164" cy="37544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23EE9224-EDD7-881F-1298-EB089B3790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8909" y="1497012"/>
            <a:ext cx="4946073" cy="37544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42238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7BF70-EEE3-4ED9-7EA7-6671DE34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39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A695D2E-D7B3-488C-9D9D-3C4BA1015B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38622" y="-887013"/>
            <a:ext cx="2925863" cy="3246880"/>
          </a:xfrm>
          <a:prstGeom prst="rect">
            <a:avLst/>
          </a:prstGeom>
        </p:spPr>
      </p:pic>
      <p:pic>
        <p:nvPicPr>
          <p:cNvPr id="7" name="Image 6" descr="Une image contenant logo&#10;&#10;Description générée automatiquement">
            <a:extLst>
              <a:ext uri="{FF2B5EF4-FFF2-40B4-BE49-F238E27FC236}">
                <a16:creationId xmlns:a16="http://schemas.microsoft.com/office/drawing/2014/main" id="{C14C5D25-CE91-FACE-5368-525DE3C21F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90" y="317413"/>
            <a:ext cx="766119" cy="598219"/>
          </a:xfrm>
          <a:prstGeom prst="rect">
            <a:avLst/>
          </a:prstGeom>
        </p:spPr>
      </p:pic>
      <p:pic>
        <p:nvPicPr>
          <p:cNvPr id="8" name="Image 7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9ECB143E-B772-82F9-1590-1B9CFD9512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224" y="287243"/>
            <a:ext cx="1906069" cy="17084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D5435B-6988-2761-CE05-1D4EBA2663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76" y="1722631"/>
            <a:ext cx="386727" cy="4738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E30038-DDE6-4F8D-78F5-2D92A4F8A9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595" y="4429398"/>
            <a:ext cx="587129" cy="724727"/>
          </a:xfrm>
          <a:prstGeom prst="rect">
            <a:avLst/>
          </a:prstGeom>
        </p:spPr>
      </p:pic>
      <p:pic>
        <p:nvPicPr>
          <p:cNvPr id="11" name="Image 10" descr="Une image contenant cercle&#10;&#10;Description générée automatiquement">
            <a:extLst>
              <a:ext uri="{FF2B5EF4-FFF2-40B4-BE49-F238E27FC236}">
                <a16:creationId xmlns:a16="http://schemas.microsoft.com/office/drawing/2014/main" id="{B845817E-3E3F-FBFD-E065-98AD251042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010" y="5688269"/>
            <a:ext cx="1934120" cy="1836996"/>
          </a:xfrm>
          <a:prstGeom prst="rect">
            <a:avLst/>
          </a:prstGeom>
        </p:spPr>
      </p:pic>
      <p:pic>
        <p:nvPicPr>
          <p:cNvPr id="12" name="Image 11" descr="Une image contenant texte, poupée, jouet, graphique vectoriel&#10;&#10;Description générée automatiquement">
            <a:extLst>
              <a:ext uri="{FF2B5EF4-FFF2-40B4-BE49-F238E27FC236}">
                <a16:creationId xmlns:a16="http://schemas.microsoft.com/office/drawing/2014/main" id="{09FDC43E-166C-DCE7-D9CE-B2141C8488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070" y="4002060"/>
            <a:ext cx="1231458" cy="2705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F4E0C99-2A1A-BC14-781E-2BD83A1E9A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39254">
            <a:off x="9115699" y="5928046"/>
            <a:ext cx="644324" cy="7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8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silhouette, graphique vectoriel&#10;&#10;Description générée automatiquement">
            <a:extLst>
              <a:ext uri="{FF2B5EF4-FFF2-40B4-BE49-F238E27FC236}">
                <a16:creationId xmlns:a16="http://schemas.microsoft.com/office/drawing/2014/main" id="{850423B6-E205-8E35-C5F6-CB46178D6B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5328" y="4908835"/>
            <a:ext cx="4399584" cy="32601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ECF6F5D-7319-2CB9-3106-A314556D136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3563">
            <a:off x="9058297" y="-815892"/>
            <a:ext cx="3558943" cy="2106557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D3032D-1E69-5C94-F127-F8017275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CDD817-007E-9A98-CAA8-DB365800E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F9938-5F5A-1D5B-B9A3-E150CC024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8CA39-E206-4EF8-B2AE-57EB5B432960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019B6E-F7CC-A1F8-B86B-56349311B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DE77E8-B7FC-88D3-8174-2E9ADD032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04C90-0F20-4CD4-963F-36FE9FEB237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logo&#10;&#10;Description générée automatiquement">
            <a:extLst>
              <a:ext uri="{FF2B5EF4-FFF2-40B4-BE49-F238E27FC236}">
                <a16:creationId xmlns:a16="http://schemas.microsoft.com/office/drawing/2014/main" id="{73230BE3-7583-EE5A-D409-180557D5D3D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769" y="365125"/>
            <a:ext cx="863000" cy="673869"/>
          </a:xfrm>
          <a:prstGeom prst="rect">
            <a:avLst/>
          </a:prstGeom>
        </p:spPr>
      </p:pic>
      <p:pic>
        <p:nvPicPr>
          <p:cNvPr id="10" name="Image 9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DE3114BE-0070-A1B8-443C-0518E98E443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071" y="289888"/>
            <a:ext cx="626407" cy="93522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045305E-FF0A-1EF2-A1A4-A21009A2925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05" y="4714043"/>
            <a:ext cx="948175" cy="20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52" r:id="rId3"/>
    <p:sldLayoutId id="2147483653" r:id="rId4"/>
    <p:sldLayoutId id="2147483654" r:id="rId5"/>
    <p:sldLayoutId id="2147483656" r:id="rId6"/>
    <p:sldLayoutId id="2147483663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uclid Flex Bold" panose="020B080003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887A7-D7BE-7AB2-EF8A-7C09CA21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Fiers de nos métiers !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BC438D-0746-4795-8058-504B68E5BEB3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>
                <a:latin typeface="Calibri Light" panose="020F0302020204030204" pitchFamily="34" charset="0"/>
                <a:ea typeface="Euclid Flex Light" panose="020B0300030000000000"/>
                <a:cs typeface="Calibri Light" panose="020F0302020204030204" pitchFamily="34" charset="0"/>
              </a:rPr>
              <a:t>Présentation générale WorldSkills France</a:t>
            </a:r>
          </a:p>
        </p:txBody>
      </p:sp>
    </p:spTree>
    <p:extLst>
      <p:ext uri="{BB962C8B-B14F-4D97-AF65-F5344CB8AC3E}">
        <p14:creationId xmlns:p14="http://schemas.microsoft.com/office/powerpoint/2010/main" val="403936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rowd of people on a stage&#10;&#10;Description automatically generated with low confidence">
            <a:extLst>
              <a:ext uri="{FF2B5EF4-FFF2-40B4-BE49-F238E27FC236}">
                <a16:creationId xmlns:a16="http://schemas.microsoft.com/office/drawing/2014/main" id="{640D4174-78E8-22E6-8EFB-A9B1088A6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B7CC59-F7D1-5D0F-5CDE-EB8830CE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289"/>
            <a:ext cx="4703618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highlight>
                  <a:srgbClr val="0000FF"/>
                </a:highlight>
                <a:latin typeface="+mj-lt"/>
              </a:rPr>
              <a:t>CHIFFRES CLÉS DE LA COMPÉTITION NATIONALE DES MÉTIERS</a:t>
            </a:r>
            <a:endParaRPr lang="en-US" sz="2800" dirty="0">
              <a:solidFill>
                <a:schemeClr val="bg1"/>
              </a:solidFill>
              <a:highlight>
                <a:srgbClr val="0000FF"/>
              </a:highlight>
              <a:latin typeface="+mj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A0DF36-E6F7-642E-D28A-5AA8B5E8D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69 métiers en compétition</a:t>
            </a:r>
          </a:p>
          <a:p>
            <a:r>
              <a:rPr lang="en-US" sz="2000"/>
              <a:t>800 compétiteurs régionaux </a:t>
            </a:r>
          </a:p>
          <a:p>
            <a:r>
              <a:rPr lang="en-US" sz="2000"/>
              <a:t>+ 100 compétiteurs internationaux invités</a:t>
            </a:r>
          </a:p>
          <a:p>
            <a:r>
              <a:rPr lang="en-US" sz="2000"/>
              <a:t>740 jurés</a:t>
            </a:r>
          </a:p>
          <a:p>
            <a:r>
              <a:rPr lang="en-US" sz="2000"/>
              <a:t>80.000 m² sur 4 halls d’Eurexpo</a:t>
            </a:r>
          </a:p>
          <a:p>
            <a:r>
              <a:rPr lang="en-US" sz="2000"/>
              <a:t>100 animations ludiques</a:t>
            </a:r>
          </a:p>
          <a:p>
            <a:r>
              <a:rPr lang="en-US" sz="2000"/>
              <a:t>100.000 visiteurs attendus</a:t>
            </a:r>
          </a:p>
        </p:txBody>
      </p:sp>
    </p:spTree>
    <p:extLst>
      <p:ext uri="{BB962C8B-B14F-4D97-AF65-F5344CB8AC3E}">
        <p14:creationId xmlns:p14="http://schemas.microsoft.com/office/powerpoint/2010/main" val="329657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2B342-439A-42D3-0D14-04ACAD8B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9926782" cy="992620"/>
          </a:xfrm>
        </p:spPr>
        <p:txBody>
          <a:bodyPr/>
          <a:lstStyle/>
          <a:p>
            <a:r>
              <a:rPr lang="fr-FR" dirty="0"/>
              <a:t>Les métiers en compétition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BE4690-D0B9-7D7B-3F1A-0B72321FF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2" y="1116012"/>
            <a:ext cx="3127662" cy="5335154"/>
          </a:xfrm>
        </p:spPr>
        <p:txBody>
          <a:bodyPr>
            <a:normAutofit lnSpcReduction="10000"/>
          </a:bodyPr>
          <a:lstStyle/>
          <a:p>
            <a:r>
              <a:rPr lang="fr-FR" sz="1400" dirty="0"/>
              <a:t>3D GAME ART</a:t>
            </a:r>
          </a:p>
          <a:p>
            <a:r>
              <a:rPr lang="fr-FR" sz="1400" dirty="0"/>
              <a:t>ADMINISTRATION DES SYSTÈMES &amp; DES RÉSEAUX INFORMATIQUES</a:t>
            </a:r>
          </a:p>
          <a:p>
            <a:r>
              <a:rPr lang="fr-FR" sz="1400" dirty="0"/>
              <a:t>AIDE À LA PERSONNE</a:t>
            </a:r>
          </a:p>
          <a:p>
            <a:r>
              <a:rPr lang="fr-FR" sz="1400" dirty="0"/>
              <a:t>AMÉNAGEMENT URBAIN &amp; RÉSEAUX DE CANALISATIONS</a:t>
            </a:r>
          </a:p>
          <a:p>
            <a:r>
              <a:rPr lang="fr-FR" sz="1400" dirty="0"/>
              <a:t>ART FLORAL</a:t>
            </a:r>
          </a:p>
          <a:p>
            <a:r>
              <a:rPr lang="fr-FR" sz="1400" dirty="0"/>
              <a:t>ARTS GRAPHIQUES &amp; PRÉ-PRESSE</a:t>
            </a:r>
          </a:p>
          <a:p>
            <a:r>
              <a:rPr lang="fr-FR" sz="1400" dirty="0"/>
              <a:t>BIJOUTERIE - JOAILLERIE</a:t>
            </a:r>
          </a:p>
          <a:p>
            <a:r>
              <a:rPr lang="fr-FR" sz="1400" dirty="0"/>
              <a:t>BIM</a:t>
            </a:r>
          </a:p>
          <a:p>
            <a:r>
              <a:rPr lang="fr-FR" sz="1400" dirty="0"/>
              <a:t>BOUCHERIE</a:t>
            </a:r>
          </a:p>
          <a:p>
            <a:r>
              <a:rPr lang="fr-FR" sz="1400" dirty="0"/>
              <a:t>BOULANGERIE</a:t>
            </a:r>
          </a:p>
          <a:p>
            <a:r>
              <a:rPr lang="fr-FR" sz="1400" dirty="0"/>
              <a:t>CÂBLAGE DES RÉSEAUX TRÈS HAUT DÉBIT</a:t>
            </a:r>
          </a:p>
          <a:p>
            <a:r>
              <a:rPr lang="fr-FR" sz="1400" dirty="0"/>
              <a:t>CARRELAGE</a:t>
            </a:r>
          </a:p>
          <a:p>
            <a:r>
              <a:rPr lang="fr-FR" sz="1400" dirty="0"/>
              <a:t>CHARPENTE</a:t>
            </a:r>
          </a:p>
          <a:p>
            <a:r>
              <a:rPr lang="fr-FR" sz="1400" dirty="0"/>
              <a:t>CHAUDRONNERIE</a:t>
            </a:r>
          </a:p>
          <a:p>
            <a:r>
              <a:rPr lang="fr-FR" sz="1400" dirty="0"/>
              <a:t>COIFFURE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696505-A907-45AC-0F19-CF1622BA90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2229" y="1230312"/>
            <a:ext cx="3171536" cy="5335154"/>
          </a:xfrm>
        </p:spPr>
        <p:txBody>
          <a:bodyPr>
            <a:normAutofit/>
          </a:bodyPr>
          <a:lstStyle/>
          <a:p>
            <a:r>
              <a:rPr lang="fr-FR" sz="1400" dirty="0"/>
              <a:t>CONSTRUCTION BÉTON ARMÉ</a:t>
            </a:r>
          </a:p>
          <a:p>
            <a:r>
              <a:rPr lang="fr-FR" sz="1400" dirty="0"/>
              <a:t>CONTRÔLE INDUSTRIEL</a:t>
            </a:r>
          </a:p>
          <a:p>
            <a:r>
              <a:rPr lang="fr-FR" sz="1400" dirty="0"/>
              <a:t>COUVERTURE MÉTALLIQUE</a:t>
            </a:r>
          </a:p>
          <a:p>
            <a:r>
              <a:rPr lang="fr-FR" sz="1400" dirty="0"/>
              <a:t>CUISINE</a:t>
            </a:r>
          </a:p>
          <a:p>
            <a:r>
              <a:rPr lang="fr-FR" sz="1400" dirty="0"/>
              <a:t>CYBER SÉCURITÉ</a:t>
            </a:r>
          </a:p>
          <a:p>
            <a:r>
              <a:rPr lang="fr-FR" sz="1400" dirty="0"/>
              <a:t>CYCLE &amp; MOTOCYCLE</a:t>
            </a:r>
          </a:p>
          <a:p>
            <a:r>
              <a:rPr lang="fr-FR" sz="1400" dirty="0"/>
              <a:t>DAO - DESSIN INDUSTRIEL</a:t>
            </a:r>
          </a:p>
          <a:p>
            <a:r>
              <a:rPr lang="fr-FR" sz="1400" dirty="0"/>
              <a:t>ÉBÉNISTERIE</a:t>
            </a:r>
          </a:p>
          <a:p>
            <a:r>
              <a:rPr lang="fr-FR" sz="1400" dirty="0"/>
              <a:t>ÉLECTRONIQUE</a:t>
            </a:r>
          </a:p>
          <a:p>
            <a:r>
              <a:rPr lang="fr-FR" sz="1400" dirty="0"/>
              <a:t>CHALLENGE ENTREPRENEURIAL PAR ÉQUIPE</a:t>
            </a:r>
          </a:p>
          <a:p>
            <a:r>
              <a:rPr lang="fr-FR" sz="1400" dirty="0"/>
              <a:t>FRAISAGE</a:t>
            </a:r>
          </a:p>
          <a:p>
            <a:r>
              <a:rPr lang="fr-FR" sz="1400" dirty="0"/>
              <a:t>HORTICULTURE</a:t>
            </a:r>
          </a:p>
          <a:p>
            <a:r>
              <a:rPr lang="fr-FR" sz="1400" dirty="0"/>
              <a:t>IMPRIMERIE</a:t>
            </a:r>
          </a:p>
          <a:p>
            <a:r>
              <a:rPr lang="fr-FR" sz="1400" dirty="0"/>
              <a:t>INSTALLATION ELECTRIQUE</a:t>
            </a:r>
          </a:p>
          <a:p>
            <a:r>
              <a:rPr lang="fr-FR" sz="1400" dirty="0"/>
              <a:t>INTÉGRATION ROBOTIQUE</a:t>
            </a:r>
          </a:p>
          <a:p>
            <a:r>
              <a:rPr lang="fr-FR" sz="1400" dirty="0"/>
              <a:t>JARDINIER - PAYSAGISTE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0553080-5FB2-D51C-2DAF-7CFF71B936E2}"/>
              </a:ext>
            </a:extLst>
          </p:cNvPr>
          <p:cNvSpPr txBox="1">
            <a:spLocks/>
          </p:cNvSpPr>
          <p:nvPr/>
        </p:nvSpPr>
        <p:spPr>
          <a:xfrm>
            <a:off x="6074063" y="1205346"/>
            <a:ext cx="3171537" cy="53351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MAÇONNERIE</a:t>
            </a:r>
          </a:p>
          <a:p>
            <a:r>
              <a:rPr lang="fr-FR" sz="1400" dirty="0"/>
              <a:t>MAINTENANCE AÉRONOTIQUE</a:t>
            </a:r>
          </a:p>
          <a:p>
            <a:r>
              <a:rPr lang="fr-FR" sz="1400" dirty="0"/>
              <a:t>MAINTENANCE DES MATÉRIELS</a:t>
            </a:r>
          </a:p>
          <a:p>
            <a:r>
              <a:rPr lang="fr-FR" sz="1400" dirty="0"/>
              <a:t>MARBRERIE DESIGN (DÉMO)</a:t>
            </a:r>
          </a:p>
          <a:p>
            <a:r>
              <a:rPr lang="fr-FR" sz="1400" dirty="0"/>
              <a:t>MÉCANIQUE VÉHICULE INDUSTRIEL</a:t>
            </a:r>
          </a:p>
          <a:p>
            <a:r>
              <a:rPr lang="fr-FR" sz="1400" dirty="0"/>
              <a:t>MÉCATRONIQUE</a:t>
            </a:r>
          </a:p>
          <a:p>
            <a:r>
              <a:rPr lang="fr-FR" sz="1400" dirty="0"/>
              <a:t>MENUISERIE</a:t>
            </a:r>
          </a:p>
          <a:p>
            <a:r>
              <a:rPr lang="fr-FR" sz="1400" dirty="0"/>
              <a:t>MÉTALLERIE</a:t>
            </a:r>
          </a:p>
          <a:p>
            <a:r>
              <a:rPr lang="fr-FR" sz="1400" dirty="0"/>
              <a:t>MÉTIERS DE LA PROPRETÉ</a:t>
            </a:r>
          </a:p>
          <a:p>
            <a:r>
              <a:rPr lang="fr-FR" sz="1400" dirty="0"/>
              <a:t>MIROITERIE</a:t>
            </a:r>
          </a:p>
          <a:p>
            <a:r>
              <a:rPr lang="fr-FR" sz="1400" dirty="0"/>
              <a:t>MODE &amp; CRÉATION</a:t>
            </a:r>
          </a:p>
          <a:p>
            <a:r>
              <a:rPr lang="fr-FR" sz="1400" dirty="0"/>
              <a:t>PÂTISSERIE-CONFISERIE</a:t>
            </a:r>
          </a:p>
          <a:p>
            <a:r>
              <a:rPr lang="fr-FR" sz="1400" dirty="0"/>
              <a:t>PEINTURE &amp; DÉCORATION</a:t>
            </a:r>
          </a:p>
          <a:p>
            <a:r>
              <a:rPr lang="fr-FR" sz="1400" dirty="0"/>
              <a:t>PLÂTRERIE &amp; CONSTRUCTION SÈCHE</a:t>
            </a:r>
          </a:p>
          <a:p>
            <a:r>
              <a:rPr lang="fr-FR" sz="1400" dirty="0"/>
              <a:t>PLOMBERIE &amp; CHAUFFAGE</a:t>
            </a:r>
          </a:p>
          <a:p>
            <a:r>
              <a:rPr lang="fr-FR" sz="1400" dirty="0"/>
              <a:t>PRODUCTION INDUSTRIELLE EN ÉQUIPE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679101E-CFDF-5684-FBD4-496A9E5F6896}"/>
              </a:ext>
            </a:extLst>
          </p:cNvPr>
          <p:cNvSpPr txBox="1">
            <a:spLocks/>
          </p:cNvSpPr>
          <p:nvPr/>
        </p:nvSpPr>
        <p:spPr>
          <a:xfrm>
            <a:off x="9083963" y="1133792"/>
            <a:ext cx="3049616" cy="5228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RÉCEPTIONNISTE D’HÔTELLERIE</a:t>
            </a:r>
          </a:p>
          <a:p>
            <a:r>
              <a:rPr lang="fr-FR" sz="1400" dirty="0"/>
              <a:t>RÉFRIGÉRATION TECHNIQUE</a:t>
            </a:r>
          </a:p>
          <a:p>
            <a:r>
              <a:rPr lang="fr-FR" sz="1400" dirty="0"/>
              <a:t>ROBOTIQUE MOBILE</a:t>
            </a:r>
          </a:p>
          <a:p>
            <a:r>
              <a:rPr lang="fr-FR" sz="1400" dirty="0"/>
              <a:t>SERVICE EN RESTAURANT</a:t>
            </a:r>
          </a:p>
          <a:p>
            <a:r>
              <a:rPr lang="fr-FR" sz="1400" dirty="0"/>
              <a:t>SOINS ESTHÉTIQUES</a:t>
            </a:r>
          </a:p>
          <a:p>
            <a:r>
              <a:rPr lang="fr-FR" sz="1400" dirty="0"/>
              <a:t>SOINS INFIRMIERS</a:t>
            </a:r>
          </a:p>
          <a:p>
            <a:r>
              <a:rPr lang="fr-FR" sz="1400" dirty="0"/>
              <a:t>SOLIER</a:t>
            </a:r>
          </a:p>
          <a:p>
            <a:r>
              <a:rPr lang="fr-FR" sz="1400" dirty="0"/>
              <a:t>SOLUTIONS LOGICIELLES EN ENTREPRISE - ERP</a:t>
            </a:r>
          </a:p>
          <a:p>
            <a:r>
              <a:rPr lang="fr-FR" sz="1400" dirty="0"/>
              <a:t>SOMMELLERIE</a:t>
            </a:r>
          </a:p>
          <a:p>
            <a:r>
              <a:rPr lang="fr-FR" sz="1400" dirty="0"/>
              <a:t>SOUDAGE</a:t>
            </a:r>
          </a:p>
          <a:p>
            <a:r>
              <a:rPr lang="fr-FR" sz="1400" dirty="0"/>
              <a:t>TAILLE DE PIERRE</a:t>
            </a:r>
          </a:p>
          <a:p>
            <a:r>
              <a:rPr lang="fr-FR" sz="1400" dirty="0"/>
              <a:t>TECHNOLOGIE AUTOMOBILE</a:t>
            </a:r>
          </a:p>
          <a:p>
            <a:r>
              <a:rPr lang="fr-FR" sz="1400" dirty="0"/>
              <a:t>TÔLERIE - CAROSSERIE</a:t>
            </a:r>
          </a:p>
          <a:p>
            <a:r>
              <a:rPr lang="fr-FR" sz="1400" dirty="0"/>
              <a:t>TOURNAGE</a:t>
            </a:r>
          </a:p>
          <a:p>
            <a:r>
              <a:rPr lang="fr-FR" sz="1400" dirty="0"/>
              <a:t>VISUAL MERCHANDISING</a:t>
            </a:r>
          </a:p>
          <a:p>
            <a:r>
              <a:rPr lang="fr-FR" sz="1400" dirty="0"/>
              <a:t>WEB TECHNOLOGIES</a:t>
            </a:r>
          </a:p>
          <a:p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163095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3314D-E402-89CB-B470-355F9E1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43" y="-245035"/>
            <a:ext cx="9705109" cy="123767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highlight>
                  <a:srgbClr val="0000FF"/>
                </a:highlight>
              </a:rPr>
              <a:t>LA COMPÉTITION EUROPÉENNE DES MÉTIERS EUROSKILLS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FD9882-8C74-67D3-BF3D-FB90FC7A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19" y="1297438"/>
            <a:ext cx="9706698" cy="4735809"/>
          </a:xfrm>
        </p:spPr>
        <p:txBody>
          <a:bodyPr>
            <a:normAutofit/>
          </a:bodyPr>
          <a:lstStyle/>
          <a:p>
            <a:r>
              <a:rPr lang="fr-FR" sz="2400" dirty="0"/>
              <a:t>Organisée par WorldSkills Europe la compétition </a:t>
            </a:r>
            <a:r>
              <a:rPr lang="fr-FR" sz="2400" dirty="0" err="1"/>
              <a:t>EuroSkills</a:t>
            </a:r>
            <a:r>
              <a:rPr lang="fr-FR" sz="2400" dirty="0"/>
              <a:t> rassemble </a:t>
            </a:r>
            <a:r>
              <a:rPr lang="fr-FR" sz="2400" dirty="0">
                <a:latin typeface="+mj-lt"/>
              </a:rPr>
              <a:t>les meilleurs champions européens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La France titularise une </a:t>
            </a:r>
            <a:r>
              <a:rPr lang="fr-FR" sz="2400" dirty="0">
                <a:latin typeface="+mj-lt"/>
              </a:rPr>
              <a:t>Équipe de France des métiers </a:t>
            </a:r>
            <a:r>
              <a:rPr lang="fr-FR" sz="2400" dirty="0"/>
              <a:t>issus de la Compétition nationale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Généralement ce sont les </a:t>
            </a:r>
            <a:r>
              <a:rPr lang="fr-FR" sz="2400" dirty="0">
                <a:latin typeface="+mj-lt"/>
              </a:rPr>
              <a:t>seconds de la sélection </a:t>
            </a:r>
            <a:r>
              <a:rPr lang="fr-FR" sz="2400" dirty="0"/>
              <a:t>qui représentent la France dans leur métier à </a:t>
            </a:r>
            <a:r>
              <a:rPr lang="fr-FR" sz="2400" dirty="0" err="1"/>
              <a:t>EuroSkills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Un </a:t>
            </a:r>
            <a:r>
              <a:rPr lang="fr-FR" sz="2400" dirty="0">
                <a:latin typeface="+mj-lt"/>
              </a:rPr>
              <a:t>programme complet d’entraînement et de préparation </a:t>
            </a:r>
            <a:r>
              <a:rPr lang="fr-FR" sz="2400" dirty="0"/>
              <a:t>est élaboré pour que chaque champion soit dans les meilleures dispositions pour aborder cette </a:t>
            </a:r>
            <a:r>
              <a:rPr lang="fr-FR" sz="2400"/>
              <a:t>compétition internationale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114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2B59B-E4FE-E34B-D6AD-BD082933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highlight>
                  <a:srgbClr val="0000FF"/>
                </a:highlight>
                <a:latin typeface="+mj-lt"/>
              </a:rPr>
              <a:t>CHIFFRES CLÉS EUROSKILLS COMPETITION GDANSK 2023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9079A42-8B52-03A6-8564-0C6E5F753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882C7-5C1C-7911-E176-1B510F58F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0" y="3752849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32 pays </a:t>
            </a:r>
            <a:r>
              <a:rPr lang="en-US" sz="1800" dirty="0" err="1"/>
              <a:t>européens</a:t>
            </a:r>
            <a:r>
              <a:rPr lang="en-US" sz="1800" dirty="0"/>
              <a:t> </a:t>
            </a:r>
            <a:r>
              <a:rPr lang="en-US" sz="1800" dirty="0" err="1"/>
              <a:t>représentés</a:t>
            </a:r>
            <a:endParaRPr lang="en-US" sz="1800" dirty="0"/>
          </a:p>
          <a:p>
            <a:r>
              <a:rPr lang="en-US" sz="1800" dirty="0"/>
              <a:t>600 </a:t>
            </a:r>
            <a:r>
              <a:rPr lang="en-US" sz="1800" dirty="0" err="1"/>
              <a:t>compétiteurs</a:t>
            </a:r>
            <a:r>
              <a:rPr lang="en-US" sz="1800" dirty="0"/>
              <a:t> </a:t>
            </a:r>
            <a:r>
              <a:rPr lang="en-US" sz="1800" dirty="0" err="1"/>
              <a:t>internationaux</a:t>
            </a:r>
            <a:endParaRPr lang="en-US" sz="1800" dirty="0"/>
          </a:p>
          <a:p>
            <a:r>
              <a:rPr lang="en-US" sz="1800" dirty="0"/>
              <a:t>500 experts</a:t>
            </a:r>
          </a:p>
          <a:p>
            <a:r>
              <a:rPr lang="en-US" sz="1800" dirty="0"/>
              <a:t>800 </a:t>
            </a:r>
            <a:r>
              <a:rPr lang="en-US" sz="1800" dirty="0" err="1"/>
              <a:t>volontaires</a:t>
            </a:r>
            <a:endParaRPr lang="en-US" sz="1800" dirty="0"/>
          </a:p>
          <a:p>
            <a:r>
              <a:rPr lang="en-US" sz="1800" dirty="0"/>
              <a:t>45 métiers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compétition</a:t>
            </a:r>
            <a:r>
              <a:rPr lang="en-US" sz="1800" dirty="0"/>
              <a:t> (38 dans </a:t>
            </a:r>
            <a:r>
              <a:rPr lang="en-US" sz="1800" dirty="0" err="1"/>
              <a:t>l’Equipe</a:t>
            </a:r>
            <a:r>
              <a:rPr lang="en-US" sz="1800" dirty="0"/>
              <a:t> de France)</a:t>
            </a:r>
          </a:p>
          <a:p>
            <a:r>
              <a:rPr lang="en-US" sz="1800" dirty="0"/>
              <a:t>100.000 </a:t>
            </a:r>
            <a:r>
              <a:rPr lang="en-US" sz="1800" dirty="0" err="1"/>
              <a:t>visiteurs</a:t>
            </a:r>
            <a:r>
              <a:rPr lang="en-US" sz="1800" dirty="0"/>
              <a:t> </a:t>
            </a:r>
            <a:r>
              <a:rPr lang="en-US" sz="1800" dirty="0" err="1"/>
              <a:t>attendus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327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3314D-E402-89CB-B470-355F9E1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71" y="-194833"/>
            <a:ext cx="9705109" cy="1176469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highlight>
                  <a:srgbClr val="0000FF"/>
                </a:highlight>
              </a:rPr>
              <a:t>LA COMPÉTITION MONDIALE DES MÉTIERS WORLDSKILLS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FD9882-8C74-67D3-BF3D-FB90FC7A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254" y="1198826"/>
            <a:ext cx="9929226" cy="4601339"/>
          </a:xfrm>
        </p:spPr>
        <p:txBody>
          <a:bodyPr>
            <a:normAutofit/>
          </a:bodyPr>
          <a:lstStyle/>
          <a:p>
            <a:r>
              <a:rPr lang="fr-FR" sz="2400" dirty="0"/>
              <a:t>Organisée par WorldSkills International il s’agit de </a:t>
            </a:r>
            <a:r>
              <a:rPr lang="fr-FR" sz="2400" dirty="0">
                <a:latin typeface="+mj-lt"/>
              </a:rPr>
              <a:t>la plus grande compétition des métiers du monde</a:t>
            </a:r>
          </a:p>
          <a:p>
            <a:r>
              <a:rPr lang="fr-FR" sz="2400" dirty="0"/>
              <a:t>En 2024, c’est </a:t>
            </a:r>
            <a:r>
              <a:rPr lang="fr-FR" sz="2400" dirty="0">
                <a:latin typeface="+mj-lt"/>
              </a:rPr>
              <a:t>Lyon</a:t>
            </a:r>
            <a:r>
              <a:rPr lang="fr-FR" sz="2400" dirty="0"/>
              <a:t> qui accueillera cet immense événement à Eurexpo </a:t>
            </a:r>
          </a:p>
          <a:p>
            <a:r>
              <a:rPr lang="fr-FR" sz="2400" dirty="0"/>
              <a:t>La France titularise une </a:t>
            </a:r>
            <a:r>
              <a:rPr lang="fr-FR" sz="2400" dirty="0">
                <a:latin typeface="+mj-lt"/>
              </a:rPr>
              <a:t>Équipe de France des métiers </a:t>
            </a:r>
            <a:r>
              <a:rPr lang="fr-FR" sz="2400" dirty="0"/>
              <a:t>issus de la Compétition nationale</a:t>
            </a:r>
          </a:p>
          <a:p>
            <a:r>
              <a:rPr lang="fr-FR" sz="2400" dirty="0"/>
              <a:t>Généralement ce sont </a:t>
            </a:r>
            <a:r>
              <a:rPr lang="fr-FR" sz="2400" dirty="0">
                <a:latin typeface="+mj-lt"/>
              </a:rPr>
              <a:t>les meilleurs de la sélection </a:t>
            </a:r>
            <a:r>
              <a:rPr lang="fr-FR" sz="2400" dirty="0"/>
              <a:t>qui représentent la France dans leur métier à la compétition </a:t>
            </a:r>
            <a:r>
              <a:rPr lang="fr-FR" sz="2400" dirty="0" err="1"/>
              <a:t>WorldSkills</a:t>
            </a:r>
            <a:endParaRPr lang="fr-FR" sz="2400" dirty="0"/>
          </a:p>
          <a:p>
            <a:r>
              <a:rPr lang="fr-FR" sz="2400" dirty="0"/>
              <a:t>Un </a:t>
            </a:r>
            <a:r>
              <a:rPr lang="fr-FR" sz="2400" dirty="0">
                <a:latin typeface="+mj-lt"/>
              </a:rPr>
              <a:t>programme complet d’entraînement et de préparation </a:t>
            </a:r>
            <a:r>
              <a:rPr lang="fr-FR" sz="2400" dirty="0"/>
              <a:t>est élaboré pour que chaque champion soit dans les meilleures dispositions pour aborder cette compétition internationale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9291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crowd of people holding flags&#10;&#10;Description automatically generated with medium confidence">
            <a:extLst>
              <a:ext uri="{FF2B5EF4-FFF2-40B4-BE49-F238E27FC236}">
                <a16:creationId xmlns:a16="http://schemas.microsoft.com/office/drawing/2014/main" id="{978E9F45-EEFE-C57A-C883-FF5D9BAB71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22B59B-E4FE-E34B-D6AD-BD082933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711049" cy="1124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FF"/>
                </a:highlight>
                <a:latin typeface="+mj-lt"/>
              </a:rPr>
              <a:t>CHIFFRES CLÉS WORLDSKILLS COMPETITION LYON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882C7-5C1C-7911-E176-1B510F58F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700" dirty="0"/>
              <a:t>59 métiers </a:t>
            </a:r>
            <a:r>
              <a:rPr lang="en-US" sz="1700" dirty="0" err="1"/>
              <a:t>en</a:t>
            </a:r>
            <a:r>
              <a:rPr lang="en-US" sz="1700" dirty="0"/>
              <a:t> competition + 3 </a:t>
            </a:r>
            <a:r>
              <a:rPr lang="en-US" sz="1700" dirty="0" err="1"/>
              <a:t>en</a:t>
            </a:r>
            <a:r>
              <a:rPr lang="en-US" sz="1700" dirty="0"/>
              <a:t> exhibition (55 dans </a:t>
            </a:r>
            <a:r>
              <a:rPr lang="en-US" sz="1700" dirty="0" err="1"/>
              <a:t>l’Equipe</a:t>
            </a:r>
            <a:r>
              <a:rPr lang="en-US" sz="1700" dirty="0"/>
              <a:t> de France)</a:t>
            </a:r>
          </a:p>
          <a:p>
            <a:r>
              <a:rPr lang="en-US" sz="1700" dirty="0"/>
              <a:t>1500 </a:t>
            </a:r>
            <a:r>
              <a:rPr lang="en-US" sz="1700" dirty="0" err="1"/>
              <a:t>compétiteurs</a:t>
            </a:r>
            <a:endParaRPr lang="en-US" sz="1700" dirty="0"/>
          </a:p>
          <a:p>
            <a:r>
              <a:rPr lang="en-US" sz="1700" dirty="0"/>
              <a:t>65 pays</a:t>
            </a:r>
          </a:p>
          <a:p>
            <a:r>
              <a:rPr lang="en-US" sz="1700" dirty="0"/>
              <a:t>140.000 m² sur 7 halls </a:t>
            </a:r>
            <a:r>
              <a:rPr lang="en-US" sz="1700" dirty="0" err="1"/>
              <a:t>d’Eurexpo</a:t>
            </a:r>
            <a:endParaRPr lang="en-US" sz="1700" dirty="0"/>
          </a:p>
          <a:p>
            <a:r>
              <a:rPr lang="en-US" sz="1700" dirty="0"/>
              <a:t>250.000 </a:t>
            </a:r>
            <a:r>
              <a:rPr lang="en-US" sz="1700" dirty="0" err="1"/>
              <a:t>visiteurs</a:t>
            </a:r>
            <a:r>
              <a:rPr lang="en-US" sz="1700" dirty="0"/>
              <a:t> </a:t>
            </a:r>
            <a:r>
              <a:rPr lang="en-US" sz="1700" dirty="0" err="1"/>
              <a:t>attendus</a:t>
            </a:r>
            <a:endParaRPr lang="en-US" sz="1700" dirty="0"/>
          </a:p>
          <a:p>
            <a:r>
              <a:rPr lang="en-US" sz="1700" dirty="0"/>
              <a:t>8.000 </a:t>
            </a:r>
            <a:r>
              <a:rPr lang="en-US" sz="1700" dirty="0" err="1"/>
              <a:t>personnes</a:t>
            </a:r>
            <a:r>
              <a:rPr lang="en-US" sz="1700" dirty="0"/>
              <a:t> </a:t>
            </a:r>
            <a:r>
              <a:rPr lang="en-US" sz="1700" dirty="0" err="1"/>
              <a:t>accréditées</a:t>
            </a:r>
            <a:endParaRPr lang="en-US" sz="1700" dirty="0"/>
          </a:p>
          <a:p>
            <a:r>
              <a:rPr lang="en-US" sz="1700" dirty="0"/>
              <a:t>2</a:t>
            </a:r>
            <a:r>
              <a:rPr lang="en-US" sz="1700" baseline="30000" dirty="0"/>
              <a:t>e</a:t>
            </a:r>
            <a:r>
              <a:rPr lang="en-US" sz="1700" dirty="0"/>
              <a:t> plus grand </a:t>
            </a:r>
            <a:r>
              <a:rPr lang="en-US" sz="1700" dirty="0" err="1"/>
              <a:t>événement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France </a:t>
            </a:r>
            <a:r>
              <a:rPr lang="en-US" sz="1700" dirty="0" err="1"/>
              <a:t>en</a:t>
            </a:r>
            <a:r>
              <a:rPr lang="en-US" sz="1700" dirty="0"/>
              <a:t> 2024 après les JO</a:t>
            </a:r>
          </a:p>
        </p:txBody>
      </p:sp>
    </p:spTree>
    <p:extLst>
      <p:ext uri="{BB962C8B-B14F-4D97-AF65-F5344CB8AC3E}">
        <p14:creationId xmlns:p14="http://schemas.microsoft.com/office/powerpoint/2010/main" val="340119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6508B-DAAA-34A7-6FF2-18F9A9A7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94200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1115A-CC66-48E0-F67C-5827BFB3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633" y="660304"/>
            <a:ext cx="9926782" cy="992620"/>
          </a:xfrm>
        </p:spPr>
        <p:txBody>
          <a:bodyPr>
            <a:normAutofit/>
          </a:bodyPr>
          <a:lstStyle/>
          <a:p>
            <a:r>
              <a:rPr lang="fr-FR" sz="3000" b="1" cap="all" dirty="0">
                <a:solidFill>
                  <a:schemeClr val="bg1"/>
                </a:solidFill>
                <a:highlight>
                  <a:srgbClr val="0000FF"/>
                </a:highlight>
              </a:rPr>
              <a:t>Le mouvement </a:t>
            </a:r>
            <a:r>
              <a:rPr lang="fr-FR" sz="3000" b="1" cap="all" dirty="0" err="1">
                <a:solidFill>
                  <a:schemeClr val="bg1"/>
                </a:solidFill>
                <a:highlight>
                  <a:srgbClr val="0000FF"/>
                </a:highlight>
              </a:rPr>
              <a:t>Worldskills</a:t>
            </a:r>
            <a:endParaRPr lang="fr-FR" sz="3000" b="1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32BE06-BDFD-A2DC-9409-054DCFA08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9633" y="1868077"/>
            <a:ext cx="7092734" cy="38748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Mouvement créé en </a:t>
            </a:r>
            <a:r>
              <a:rPr lang="fr-FR" dirty="0">
                <a:latin typeface="+mj-lt"/>
              </a:rPr>
              <a:t>1947</a:t>
            </a:r>
            <a:r>
              <a:rPr lang="fr-FR" dirty="0"/>
              <a:t> par </a:t>
            </a:r>
            <a:r>
              <a:rPr lang="fr-FR" dirty="0">
                <a:latin typeface="+mj-lt"/>
              </a:rPr>
              <a:t>Francisco Albert Vidal 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/>
              <a:t>Aujourd’hui la </a:t>
            </a:r>
            <a:r>
              <a:rPr lang="fr-FR" dirty="0">
                <a:latin typeface="+mj-lt"/>
              </a:rPr>
              <a:t>WorldSkills </a:t>
            </a:r>
            <a:r>
              <a:rPr lang="fr-FR" dirty="0" err="1">
                <a:latin typeface="+mj-lt"/>
              </a:rPr>
              <a:t>Competition</a:t>
            </a:r>
            <a:r>
              <a:rPr lang="fr-FR" dirty="0">
                <a:latin typeface="+mj-lt"/>
              </a:rPr>
              <a:t> </a:t>
            </a:r>
            <a:r>
              <a:rPr lang="fr-FR" dirty="0"/>
              <a:t>est </a:t>
            </a:r>
            <a:r>
              <a:rPr lang="fr-FR" dirty="0">
                <a:latin typeface="+mj-lt"/>
              </a:rPr>
              <a:t>la plus grande compétition de métiers au monde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/>
              <a:t>WorldSkills France est une </a:t>
            </a:r>
            <a:r>
              <a:rPr lang="fr-FR" dirty="0">
                <a:latin typeface="+mj-lt"/>
              </a:rPr>
              <a:t>association reconnue d’intérêt général</a:t>
            </a:r>
            <a:r>
              <a:rPr lang="fr-FR" dirty="0"/>
              <a:t> qui est </a:t>
            </a:r>
            <a:r>
              <a:rPr lang="fr-FR" dirty="0">
                <a:latin typeface="+mj-lt"/>
              </a:rPr>
              <a:t>au service de la jeunesse et de la promotion des métiers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337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1115A-CC66-48E0-F67C-5827BFB3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32" y="279401"/>
            <a:ext cx="9926782" cy="992620"/>
          </a:xfrm>
        </p:spPr>
        <p:txBody>
          <a:bodyPr>
            <a:normAutofit/>
          </a:bodyPr>
          <a:lstStyle/>
          <a:p>
            <a:r>
              <a:rPr lang="fr-FR" sz="3000" b="1" cap="all" dirty="0"/>
              <a:t>UN Mouvement international</a:t>
            </a:r>
            <a:endParaRPr lang="fr-FR" sz="3000" b="1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958D123-AA53-8B90-CB55-A2BEA7459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9974" y="1164070"/>
            <a:ext cx="6924675" cy="5414529"/>
          </a:xfrm>
        </p:spPr>
        <p:txBody>
          <a:bodyPr numCol="4">
            <a:normAutofit fontScale="62500" lnSpcReduction="20000"/>
          </a:bodyPr>
          <a:lstStyle/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Afrique du Sud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Allemagne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Arabie Saoudite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Argentine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Arménie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Australie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Autriche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Azerbaïdjan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Bahreïn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Bangladesh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Barbade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Belgique</a:t>
            </a:r>
          </a:p>
          <a:p>
            <a:pPr marR="0" algn="l"/>
            <a:r>
              <a:rPr lang="fr-FR" sz="1800" b="0" i="0" u="none" strike="noStrike" baseline="0" dirty="0">
                <a:highlight>
                  <a:srgbClr val="FFFF00"/>
                </a:highlight>
                <a:latin typeface="Frutiger LT Com 55 Roman"/>
              </a:rPr>
              <a:t>Biélorussie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Brésil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Brunei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Canada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Chili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Chine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Croatie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Colombie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Corée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Costa Rica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Danemark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Egypte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Emirats Arabes Unis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Equateur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Espagne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Estonie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Etats-Unis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Finlande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France</a:t>
            </a:r>
            <a:endParaRPr lang="fr-FR" sz="1800" dirty="0">
              <a:latin typeface="Frutiger LT Com 55 Roman"/>
            </a:endParaRP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Géorgie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Ghana</a:t>
            </a:r>
            <a:endParaRPr lang="fr-FR" sz="1800" dirty="0">
              <a:latin typeface="Frutiger LT Com 55 Roman"/>
            </a:endParaRP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Hongkong, Chine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Hongrie</a:t>
            </a:r>
          </a:p>
          <a:p>
            <a:r>
              <a:rPr lang="fr-FR" sz="1800" dirty="0">
                <a:latin typeface="Frutiger LT Com 55 Roman"/>
              </a:rPr>
              <a:t>Indonésie</a:t>
            </a:r>
          </a:p>
          <a:p>
            <a:pPr marL="228600" lvl="1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Irlande</a:t>
            </a:r>
          </a:p>
          <a:p>
            <a:pPr marL="228600" lvl="1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Inde</a:t>
            </a:r>
          </a:p>
          <a:p>
            <a:pPr marL="228600" lvl="1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Iran</a:t>
            </a:r>
          </a:p>
          <a:p>
            <a:pPr marL="228600" lvl="1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Islande</a:t>
            </a:r>
          </a:p>
          <a:p>
            <a:pPr marL="228600" lvl="1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Israël</a:t>
            </a:r>
          </a:p>
          <a:p>
            <a:pPr marL="228600" lvl="1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Italie Sud-Tyrol</a:t>
            </a:r>
          </a:p>
          <a:p>
            <a:pPr marL="228600" lvl="1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Jamaïque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Japon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Kazakhstan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Kenya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Koweït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Lettonie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Liechtenstein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Luxembourg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Malaisie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Maroc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Macao, Chine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Mexique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Mongolie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Namibie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Pays-Bas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Nouvelle-Zélande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Norvège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Oman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Ouganda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Ouzbékistan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Pakistan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Palestine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Philippines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Pologne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Portugal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Paraguay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République Dominicaine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Roumanie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Royaume-Uni</a:t>
            </a:r>
          </a:p>
          <a:p>
            <a:pPr marL="228600" lvl="4">
              <a:spcBef>
                <a:spcPts val="1000"/>
              </a:spcBef>
            </a:pPr>
            <a:r>
              <a:rPr lang="fr-FR" dirty="0">
                <a:highlight>
                  <a:srgbClr val="FFFF00"/>
                </a:highlight>
                <a:latin typeface="Frutiger LT Com 55 Roman"/>
              </a:rPr>
              <a:t>Russie</a:t>
            </a:r>
          </a:p>
          <a:p>
            <a:pPr marL="22860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Singapou</a:t>
            </a:r>
            <a:r>
              <a:rPr lang="fr-FR" b="0" i="0" u="none" strike="noStrike" baseline="0" dirty="0">
                <a:latin typeface="Frutiger LT Com 55 Roman"/>
              </a:rPr>
              <a:t>r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Sri Lanka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Suède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Suisse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Taipei, Chine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Thaïlande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Trinité-et-Tobago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Tunisie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Turquie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Ukraine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Venezuela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Vietnam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Zambie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0C063B-0819-A0B4-614C-49D649FC66B3}"/>
              </a:ext>
            </a:extLst>
          </p:cNvPr>
          <p:cNvSpPr txBox="1"/>
          <p:nvPr/>
        </p:nvSpPr>
        <p:spPr>
          <a:xfrm>
            <a:off x="464432" y="1164070"/>
            <a:ext cx="300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85 pays membres, </a:t>
            </a:r>
            <a:br>
              <a:rPr lang="fr-FR" dirty="0"/>
            </a:br>
            <a:r>
              <a:rPr lang="fr-FR" dirty="0"/>
              <a:t>tous les continents présent</a:t>
            </a:r>
          </a:p>
        </p:txBody>
      </p:sp>
    </p:spTree>
    <p:extLst>
      <p:ext uri="{BB962C8B-B14F-4D97-AF65-F5344CB8AC3E}">
        <p14:creationId xmlns:p14="http://schemas.microsoft.com/office/powerpoint/2010/main" val="21327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1115A-CC66-48E0-F67C-5827BFB3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cap="all" dirty="0"/>
              <a:t>WorldSkills EUROPE</a:t>
            </a:r>
            <a:endParaRPr lang="fr-FR" sz="3000" b="1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958D123-AA53-8B90-CB55-A2BEA7459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8101" y="932041"/>
            <a:ext cx="6924675" cy="5414529"/>
          </a:xfrm>
        </p:spPr>
        <p:txBody>
          <a:bodyPr numCol="4">
            <a:normAutofit/>
          </a:bodyPr>
          <a:lstStyle/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Allemagne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Autriche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Belgique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Chypre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Croatie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Danemark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Espagne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Estonie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Finlande</a:t>
            </a: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France</a:t>
            </a:r>
            <a:endParaRPr lang="fr-FR" sz="1800" dirty="0">
              <a:latin typeface="Frutiger LT Com 55 Roman"/>
            </a:endParaRPr>
          </a:p>
          <a:p>
            <a:pPr marR="0" algn="l"/>
            <a:r>
              <a:rPr lang="fr-FR" sz="1800" b="0" i="0" u="none" strike="noStrike" baseline="0" dirty="0">
                <a:latin typeface="Frutiger LT Com 55 Roman"/>
              </a:rPr>
              <a:t>Hongrie</a:t>
            </a:r>
          </a:p>
          <a:p>
            <a:pPr marL="228600" lvl="1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Islande</a:t>
            </a:r>
          </a:p>
          <a:p>
            <a:pPr marL="228600" lvl="1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Italie Sud-Tyrol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Kazakhstan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Lettonie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Liechtenstein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Lituanie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Luxembourg</a:t>
            </a:r>
          </a:p>
          <a:p>
            <a:pPr marL="228600" lvl="2">
              <a:spcBef>
                <a:spcPts val="1000"/>
              </a:spcBef>
            </a:pPr>
            <a:r>
              <a:rPr lang="fr-FR" sz="1800" dirty="0">
                <a:latin typeface="Frutiger LT Com 55 Roman"/>
              </a:rPr>
              <a:t>Pays-Bas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Norvège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Pologne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Portugal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Roumanie</a:t>
            </a:r>
          </a:p>
          <a:p>
            <a:pPr marL="228600" lvl="3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Royaume-Uni</a:t>
            </a:r>
          </a:p>
          <a:p>
            <a:pPr marL="228600" lvl="4">
              <a:spcBef>
                <a:spcPts val="1000"/>
              </a:spcBef>
            </a:pPr>
            <a:r>
              <a:rPr lang="fr-FR" dirty="0">
                <a:highlight>
                  <a:srgbClr val="FFFF00"/>
                </a:highlight>
                <a:latin typeface="Frutiger LT Com 55 Roman"/>
              </a:rPr>
              <a:t>Russie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Suède</a:t>
            </a:r>
          </a:p>
          <a:p>
            <a:pPr marL="228600" marR="0" lvl="4">
              <a:spcBef>
                <a:spcPts val="1000"/>
              </a:spcBef>
            </a:pPr>
            <a:r>
              <a:rPr lang="fr-FR" dirty="0">
                <a:latin typeface="Frutiger LT Com 55 Roman"/>
              </a:rPr>
              <a:t>Suisse</a:t>
            </a:r>
          </a:p>
          <a:p>
            <a:pPr marL="0" marR="0" lvl="4" indent="0">
              <a:spcBef>
                <a:spcPts val="1000"/>
              </a:spcBef>
              <a:buNone/>
            </a:pPr>
            <a:endParaRPr lang="fr-FR" dirty="0">
              <a:latin typeface="Frutiger LT Com 55 Roman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0C063B-0819-A0B4-614C-49D649FC66B3}"/>
              </a:ext>
            </a:extLst>
          </p:cNvPr>
          <p:cNvSpPr txBox="1"/>
          <p:nvPr/>
        </p:nvSpPr>
        <p:spPr>
          <a:xfrm>
            <a:off x="838200" y="1173080"/>
            <a:ext cx="6234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31 pays membres</a:t>
            </a:r>
          </a:p>
        </p:txBody>
      </p:sp>
    </p:spTree>
    <p:extLst>
      <p:ext uri="{BB962C8B-B14F-4D97-AF65-F5344CB8AC3E}">
        <p14:creationId xmlns:p14="http://schemas.microsoft.com/office/powerpoint/2010/main" val="424562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0BA2F-F788-15C6-1689-31192592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064"/>
            <a:ext cx="10515600" cy="1039132"/>
          </a:xfrm>
        </p:spPr>
        <p:txBody>
          <a:bodyPr>
            <a:normAutofit/>
          </a:bodyPr>
          <a:lstStyle/>
          <a:p>
            <a:r>
              <a:rPr lang="fr-FR" sz="3000" b="1" cap="all" dirty="0"/>
              <a:t>Nos valeurs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0BE7ED-B5C6-6D59-28B9-803325BB9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0950"/>
            <a:ext cx="2752498" cy="823912"/>
          </a:xfrm>
        </p:spPr>
        <p:txBody>
          <a:bodyPr>
            <a:normAutofit fontScale="85000" lnSpcReduction="10000"/>
          </a:bodyPr>
          <a:lstStyle/>
          <a:p>
            <a:r>
              <a:rPr lang="fr-FR" sz="4000" b="0" dirty="0"/>
              <a:t>EXCELLENCE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1EA6645-24D3-8826-907C-C5D0354F8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2635" y="2509435"/>
            <a:ext cx="2752499" cy="6486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4000" dirty="0"/>
              <a:t>TOLÉRANCE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7ED55C71-FA14-9D19-83E1-F18DE34783A5}"/>
              </a:ext>
            </a:extLst>
          </p:cNvPr>
          <p:cNvSpPr txBox="1">
            <a:spLocks/>
          </p:cNvSpPr>
          <p:nvPr/>
        </p:nvSpPr>
        <p:spPr>
          <a:xfrm>
            <a:off x="8007071" y="2180950"/>
            <a:ext cx="322058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0" dirty="0"/>
              <a:t>ENGAGEMENT</a:t>
            </a:r>
            <a:r>
              <a:rPr lang="fr-FR" dirty="0"/>
              <a:t>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1264214-C1FB-822D-4031-3A506A9326A4}"/>
              </a:ext>
            </a:extLst>
          </p:cNvPr>
          <p:cNvSpPr txBox="1">
            <a:spLocks/>
          </p:cNvSpPr>
          <p:nvPr/>
        </p:nvSpPr>
        <p:spPr>
          <a:xfrm>
            <a:off x="2796989" y="3947038"/>
            <a:ext cx="10515600" cy="1039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uclid Flex Bold" panose="020B0800030000000000" pitchFamily="34" charset="0"/>
                <a:ea typeface="+mj-ea"/>
                <a:cs typeface="+mj-cs"/>
              </a:defRPr>
            </a:lvl1pPr>
          </a:lstStyle>
          <a:p>
            <a:r>
              <a:rPr lang="fr-FR" sz="3000" b="1" cap="all" dirty="0" err="1"/>
              <a:t>NoTRE</a:t>
            </a:r>
            <a:r>
              <a:rPr lang="fr-FR" sz="3000" b="1" cap="all" dirty="0"/>
              <a:t> AMBITION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3ADF7E6-AE59-6AF9-95FB-F6E00F800E10}"/>
              </a:ext>
            </a:extLst>
          </p:cNvPr>
          <p:cNvSpPr txBox="1">
            <a:spLocks/>
          </p:cNvSpPr>
          <p:nvPr/>
        </p:nvSpPr>
        <p:spPr>
          <a:xfrm>
            <a:off x="2796989" y="4694976"/>
            <a:ext cx="6003792" cy="1318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0" dirty="0"/>
              <a:t>Le métier au cœur de l’envie et de la fierté de chaque jeune</a:t>
            </a:r>
          </a:p>
        </p:txBody>
      </p:sp>
    </p:spTree>
    <p:extLst>
      <p:ext uri="{BB962C8B-B14F-4D97-AF65-F5344CB8AC3E}">
        <p14:creationId xmlns:p14="http://schemas.microsoft.com/office/powerpoint/2010/main" val="143030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21D112-1DFC-0AB6-0DF0-794292BF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des compétitions</a:t>
            </a:r>
          </a:p>
        </p:txBody>
      </p:sp>
    </p:spTree>
    <p:extLst>
      <p:ext uri="{BB962C8B-B14F-4D97-AF65-F5344CB8AC3E}">
        <p14:creationId xmlns:p14="http://schemas.microsoft.com/office/powerpoint/2010/main" val="103793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C42A5-A391-8133-D320-A32D0F81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POINTS DE REPÈRE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D023F6-32D2-AC39-6F2E-23B5BFE5F0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7864" y="1261030"/>
            <a:ext cx="8941807" cy="49480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dirty="0"/>
              <a:t>Chaque édition intègre </a:t>
            </a:r>
            <a:r>
              <a:rPr lang="fr-FR" sz="2200" dirty="0">
                <a:latin typeface="+mj-lt"/>
              </a:rPr>
              <a:t>un cycle d’épreuves </a:t>
            </a:r>
            <a:r>
              <a:rPr lang="fr-FR" sz="2200" dirty="0"/>
              <a:t>allant des compétitions régionales jusqu’aux compétitions internationales</a:t>
            </a:r>
          </a:p>
          <a:p>
            <a:pPr>
              <a:lnSpc>
                <a:spcPct val="100000"/>
              </a:lnSpc>
            </a:pPr>
            <a:r>
              <a:rPr lang="fr-FR" sz="2200" dirty="0"/>
              <a:t>Une édition se déroule sur 4 ans </a:t>
            </a:r>
          </a:p>
          <a:p>
            <a:pPr>
              <a:lnSpc>
                <a:spcPct val="100000"/>
              </a:lnSpc>
            </a:pPr>
            <a:r>
              <a:rPr lang="fr-FR" sz="2200" dirty="0"/>
              <a:t>Une nouvelle édition débute </a:t>
            </a:r>
            <a:r>
              <a:rPr lang="fr-FR" sz="2200" dirty="0">
                <a:latin typeface="+mj-lt"/>
              </a:rPr>
              <a:t>tous les 2 ans</a:t>
            </a:r>
          </a:p>
          <a:p>
            <a:pPr>
              <a:lnSpc>
                <a:spcPct val="100000"/>
              </a:lnSpc>
            </a:pPr>
            <a:r>
              <a:rPr lang="fr-FR" sz="2200" dirty="0"/>
              <a:t>Enchaînement des compétitions 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200" dirty="0"/>
              <a:t>régionale &gt; nationale &gt; mondiale &gt; européenne </a:t>
            </a:r>
          </a:p>
          <a:p>
            <a:pPr>
              <a:lnSpc>
                <a:spcPct val="100000"/>
              </a:lnSpc>
            </a:pPr>
            <a:r>
              <a:rPr lang="fr-FR" sz="2200" dirty="0"/>
              <a:t>L’âge maximal des compétiteurs (23 ou 26 ans selon les métiers) est apprécié à la date de la compétition mondiale et européenne</a:t>
            </a:r>
          </a:p>
          <a:p>
            <a:pPr>
              <a:lnSpc>
                <a:spcPct val="100000"/>
              </a:lnSpc>
            </a:pPr>
            <a:r>
              <a:rPr lang="fr-FR" sz="2200" dirty="0"/>
              <a:t>Actuellement nous terminons la 46</a:t>
            </a:r>
            <a:r>
              <a:rPr lang="fr-FR" sz="2200" baseline="30000" dirty="0"/>
              <a:t>e</a:t>
            </a:r>
            <a:r>
              <a:rPr lang="fr-FR" sz="2200" dirty="0"/>
              <a:t> édition avec la Compétition européenne et avons entamé la 47</a:t>
            </a:r>
            <a:r>
              <a:rPr lang="fr-FR" sz="2200" baseline="30000" dirty="0"/>
              <a:t>e</a:t>
            </a:r>
            <a:r>
              <a:rPr lang="fr-FR" sz="2200" dirty="0"/>
              <a:t> édition avec les Compétitions régionales (terminées) et à venir la Compétition nationale en septembre</a:t>
            </a:r>
          </a:p>
        </p:txBody>
      </p:sp>
    </p:spTree>
    <p:extLst>
      <p:ext uri="{BB962C8B-B14F-4D97-AF65-F5344CB8AC3E}">
        <p14:creationId xmlns:p14="http://schemas.microsoft.com/office/powerpoint/2010/main" val="131457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3314D-E402-89CB-B470-355F9E15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  <a:highlight>
                  <a:srgbClr val="0000FF"/>
                </a:highlight>
              </a:rPr>
              <a:t>LES COMPÉTITIONS RÉGIONALES DES MÉTIERS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FD9882-8C74-67D3-BF3D-FB90FC7A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608" y="1593272"/>
            <a:ext cx="8481427" cy="4420177"/>
          </a:xfrm>
        </p:spPr>
        <p:txBody>
          <a:bodyPr>
            <a:normAutofit/>
          </a:bodyPr>
          <a:lstStyle/>
          <a:p>
            <a:r>
              <a:rPr lang="fr-FR" sz="2400" dirty="0"/>
              <a:t>Organisées par les régions en France, ces compétitions permettent à plus de </a:t>
            </a:r>
            <a:r>
              <a:rPr lang="fr-FR" sz="2400" b="1" dirty="0">
                <a:latin typeface="Euclid Flex Bold" panose="020B0500030000000000" pitchFamily="34" charset="77"/>
              </a:rPr>
              <a:t>8000 jeunes français </a:t>
            </a:r>
            <a:r>
              <a:rPr lang="fr-FR" sz="2400" dirty="0"/>
              <a:t>de se mesurer dans </a:t>
            </a:r>
            <a:r>
              <a:rPr lang="fr-FR" sz="2400" dirty="0">
                <a:latin typeface="+mj-lt"/>
              </a:rPr>
              <a:t>69 métiers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Les champions régionaux (médaillés d’or) participent à la Compétition nationale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Ils bénéficient en amont de </a:t>
            </a:r>
            <a:r>
              <a:rPr lang="fr-FR" sz="2400" dirty="0">
                <a:latin typeface="+mj-lt"/>
              </a:rPr>
              <a:t>stages d’entraînement collectif </a:t>
            </a:r>
            <a:r>
              <a:rPr lang="fr-FR" sz="2400" dirty="0"/>
              <a:t>par métier pour arriver dans les meilleures dispositions à ces épreuves</a:t>
            </a:r>
          </a:p>
        </p:txBody>
      </p:sp>
    </p:spTree>
    <p:extLst>
      <p:ext uri="{BB962C8B-B14F-4D97-AF65-F5344CB8AC3E}">
        <p14:creationId xmlns:p14="http://schemas.microsoft.com/office/powerpoint/2010/main" val="333357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3314D-E402-89CB-B470-355F9E1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02" y="290946"/>
            <a:ext cx="9705109" cy="789709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chemeClr val="bg1"/>
                </a:solidFill>
                <a:highlight>
                  <a:srgbClr val="0000FF"/>
                </a:highlight>
              </a:rPr>
              <a:t>LA COMPÉTITION NATIONALE DES MÉTIERS</a:t>
            </a:r>
            <a:endParaRPr lang="fr-FR" b="1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FD9882-8C74-67D3-BF3D-FB90FC7A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661" y="1253254"/>
            <a:ext cx="9706698" cy="48292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600" dirty="0"/>
              <a:t>Organisée par WorldSkills France elle permet aux </a:t>
            </a:r>
            <a:r>
              <a:rPr lang="fr-FR" sz="2600" dirty="0">
                <a:latin typeface="+mj-lt"/>
              </a:rPr>
              <a:t>800 champions régionaux</a:t>
            </a:r>
            <a:r>
              <a:rPr lang="fr-FR" sz="2600" dirty="0"/>
              <a:t> de se mesurer dans </a:t>
            </a:r>
            <a:r>
              <a:rPr lang="fr-FR" sz="2600" dirty="0">
                <a:latin typeface="+mj-lt"/>
              </a:rPr>
              <a:t>69 métiers</a:t>
            </a:r>
          </a:p>
          <a:p>
            <a:pPr>
              <a:lnSpc>
                <a:spcPct val="110000"/>
              </a:lnSpc>
            </a:pPr>
            <a:r>
              <a:rPr lang="fr-FR" sz="2600" dirty="0"/>
              <a:t>Cette Compétition se </a:t>
            </a:r>
            <a:r>
              <a:rPr lang="fr-FR" sz="2600" dirty="0">
                <a:latin typeface="+mj-lt"/>
              </a:rPr>
              <a:t>déroule une fois tous les deux ans </a:t>
            </a:r>
            <a:r>
              <a:rPr lang="fr-FR" sz="2600" dirty="0"/>
              <a:t>dans une </a:t>
            </a:r>
            <a:r>
              <a:rPr lang="fr-FR" sz="2600" dirty="0">
                <a:latin typeface="+mj-lt"/>
              </a:rPr>
              <a:t>capitale régionale </a:t>
            </a:r>
            <a:r>
              <a:rPr lang="fr-FR" sz="2600" dirty="0"/>
              <a:t>différente (exception faite de Lyon qui reçoit exceptionnellement à 2 reprises cet événement)</a:t>
            </a:r>
          </a:p>
          <a:p>
            <a:pPr>
              <a:lnSpc>
                <a:spcPct val="110000"/>
              </a:lnSpc>
            </a:pPr>
            <a:r>
              <a:rPr lang="fr-FR" sz="2600" dirty="0"/>
              <a:t>Les champions nationaux sont ensuite éligibles à la </a:t>
            </a:r>
            <a:r>
              <a:rPr lang="fr-FR" sz="2600" dirty="0">
                <a:latin typeface="+mj-lt"/>
              </a:rPr>
              <a:t>titularisation en Équipe de France</a:t>
            </a:r>
          </a:p>
          <a:p>
            <a:pPr>
              <a:lnSpc>
                <a:spcPct val="110000"/>
              </a:lnSpc>
            </a:pPr>
            <a:r>
              <a:rPr lang="fr-FR" sz="2600" dirty="0"/>
              <a:t>Après une phase de sélection, l’Équipe de France des métiers est constituée pour </a:t>
            </a:r>
            <a:r>
              <a:rPr lang="fr-FR" sz="2600" dirty="0">
                <a:latin typeface="+mj-lt"/>
              </a:rPr>
              <a:t>représenter nos couleurs lors des compétitions internationales</a:t>
            </a:r>
          </a:p>
        </p:txBody>
      </p:sp>
    </p:spTree>
    <p:extLst>
      <p:ext uri="{BB962C8B-B14F-4D97-AF65-F5344CB8AC3E}">
        <p14:creationId xmlns:p14="http://schemas.microsoft.com/office/powerpoint/2010/main" val="924984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3030F5"/>
      </a:dk1>
      <a:lt1>
        <a:sysClr val="window" lastClr="FFFFFF"/>
      </a:lt1>
      <a:dk2>
        <a:srgbClr val="4C4CF5"/>
      </a:dk2>
      <a:lt2>
        <a:srgbClr val="21DE83"/>
      </a:lt2>
      <a:accent1>
        <a:srgbClr val="FFB600"/>
      </a:accent1>
      <a:accent2>
        <a:srgbClr val="FFC4B0"/>
      </a:accent2>
      <a:accent3>
        <a:srgbClr val="FB3353"/>
      </a:accent3>
      <a:accent4>
        <a:srgbClr val="FF81AD"/>
      </a:accent4>
      <a:accent5>
        <a:srgbClr val="022648"/>
      </a:accent5>
      <a:accent6>
        <a:srgbClr val="EE8216"/>
      </a:accent6>
      <a:hlink>
        <a:srgbClr val="FB1806"/>
      </a:hlink>
      <a:folHlink>
        <a:srgbClr val="00A6A9"/>
      </a:folHlink>
    </a:clrScheme>
    <a:fontScheme name="Personnalisé 2">
      <a:majorFont>
        <a:latin typeface="Euclid Flex Bold"/>
        <a:ea typeface=""/>
        <a:cs typeface=""/>
      </a:majorFont>
      <a:minorFont>
        <a:latin typeface="Euclid Fle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Grand écran</PresentationFormat>
  <Paragraphs>245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Euclid Flex</vt:lpstr>
      <vt:lpstr>Euclid Flex Bold</vt:lpstr>
      <vt:lpstr>Frutiger LT Com 55 Roman</vt:lpstr>
      <vt:lpstr>Thème Office</vt:lpstr>
      <vt:lpstr>Fiers de nos métiers ! </vt:lpstr>
      <vt:lpstr>Le mouvement Worldskills</vt:lpstr>
      <vt:lpstr>UN Mouvement international</vt:lpstr>
      <vt:lpstr>WorldSkills EUROPE</vt:lpstr>
      <vt:lpstr>Nos valeurs</vt:lpstr>
      <vt:lpstr>Organisation des compétitions</vt:lpstr>
      <vt:lpstr>POINTS DE REPÈRE</vt:lpstr>
      <vt:lpstr>LES COMPÉTITIONS RÉGIONALES DES MÉTIERS</vt:lpstr>
      <vt:lpstr>LA COMPÉTITION NATIONALE DES MÉTIERS</vt:lpstr>
      <vt:lpstr>CHIFFRES CLÉS DE LA COMPÉTITION NATIONALE DES MÉTIERS</vt:lpstr>
      <vt:lpstr>Les métiers en compétition</vt:lpstr>
      <vt:lpstr>LA COMPÉTITION EUROPÉENNE DES MÉTIERS EUROSKILLS</vt:lpstr>
      <vt:lpstr>CHIFFRES CLÉS EUROSKILLS COMPETITION GDANSK 2023</vt:lpstr>
      <vt:lpstr>LA COMPÉTITION MONDIALE DES MÉTIERS WORLDSKILLS</vt:lpstr>
      <vt:lpstr>CHIFFRES CLÉS WORLDSKILLS COMPETITION LYON 2024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Hirgorome</dc:creator>
  <cp:lastModifiedBy>Arnaud Delaunay</cp:lastModifiedBy>
  <cp:revision>38</cp:revision>
  <dcterms:created xsi:type="dcterms:W3CDTF">2023-03-14T15:39:55Z</dcterms:created>
  <dcterms:modified xsi:type="dcterms:W3CDTF">2023-11-27T09:12:31Z</dcterms:modified>
</cp:coreProperties>
</file>