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8" r:id="rId2"/>
    <p:sldId id="263" r:id="rId3"/>
    <p:sldId id="257" r:id="rId4"/>
    <p:sldId id="926" r:id="rId5"/>
    <p:sldId id="260" r:id="rId6"/>
    <p:sldId id="261" r:id="rId7"/>
    <p:sldId id="927" r:id="rId8"/>
    <p:sldId id="928" r:id="rId9"/>
    <p:sldId id="932" r:id="rId10"/>
    <p:sldId id="929" r:id="rId11"/>
    <p:sldId id="265" r:id="rId12"/>
    <p:sldId id="930" r:id="rId13"/>
    <p:sldId id="931" r:id="rId14"/>
    <p:sldId id="262" r:id="rId15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1124DD-E44C-479B-9BAF-6B5B39630EC4}" v="65" dt="2024-04-08T13:29:09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2"/>
    <p:restoredTop sz="94676"/>
  </p:normalViewPr>
  <p:slideViewPr>
    <p:cSldViewPr snapToGrid="0">
      <p:cViewPr varScale="1">
        <p:scale>
          <a:sx n="55" d="100"/>
          <a:sy n="55" d="100"/>
        </p:scale>
        <p:origin x="119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DEDC6-6ABE-5C4D-835A-1CDF071B8616}" type="datetimeFigureOut">
              <a:rPr lang="en-FR" smtClean="0"/>
              <a:t>04/08/2024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9C2A0-712A-BC41-ADE1-45321461426F}" type="slidenum">
              <a:rPr lang="en-FR" smtClean="0"/>
              <a:t>‹N°›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0014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6AE9239-ACDB-5DCB-54DB-9A292041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2" y="2253237"/>
            <a:ext cx="7504616" cy="1175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84DB125-2440-AEE9-134F-4088878B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72" y="3602237"/>
            <a:ext cx="10515600" cy="2363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633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22A8A-77FD-2301-1E58-A24881DB02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6507" y="747131"/>
            <a:ext cx="4296937" cy="853069"/>
          </a:xfr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2CEC-FB2D-E01B-32F6-378E462D7E5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6507" y="1673072"/>
            <a:ext cx="4296937" cy="4345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FR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DF1C656-E509-604B-0DB0-08E3BDCFB549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76507" y="2352906"/>
            <a:ext cx="4296936" cy="3757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Frutiger LT Pro 55 Roman" panose="020B0602020204020204" pitchFamily="34" charset="77"/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1444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D65E7A6-54A4-04E2-C16F-078ACAA67F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51957" y="669072"/>
            <a:ext cx="3601843" cy="853069"/>
          </a:xfrm>
        </p:spPr>
        <p:txBody>
          <a:bodyPr anchor="b">
            <a:normAutofit/>
          </a:bodyPr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A4FEC5B-ED29-450A-6E57-E014BC4A18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51957" y="1522141"/>
            <a:ext cx="4296937" cy="4345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2A6B8E-E6BB-2446-7FF2-350C195D1D4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751957" y="2201975"/>
            <a:ext cx="4296936" cy="3757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Frutiger LT Pro 55 Roman" panose="020B0602020204020204" pitchFamily="34" charset="77"/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F4F81C-2924-A436-B6A5-4EC973D64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6411" y="468352"/>
            <a:ext cx="6211578" cy="5910224"/>
          </a:xfrm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6843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3ECEF-AE34-5387-219C-60995A32E0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196790"/>
            <a:ext cx="7966462" cy="2142660"/>
          </a:xfrm>
        </p:spPr>
        <p:txBody>
          <a:bodyPr anchor="t">
            <a:norm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D0088-A922-547B-BA04-C86578F9D45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664217"/>
            <a:ext cx="10515600" cy="8754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98AB4F-A773-B713-F400-D7BDB3ED5B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8014" y="5719989"/>
            <a:ext cx="1116952" cy="8754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A83C28-9931-F00A-A7D8-94D942B13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27"/>
            <a:ext cx="12204000" cy="23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7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928D5B-4A15-B161-B896-C2C43E887F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5238" y="490538"/>
            <a:ext cx="5229225" cy="5788025"/>
          </a:xfrm>
        </p:spPr>
        <p:txBody>
          <a:bodyPr/>
          <a:lstStyle/>
          <a:p>
            <a:endParaRPr lang="en-FR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C7FB0A3-A58A-EA84-8A49-189ECF3373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1736" y="4710268"/>
            <a:ext cx="3401864" cy="392440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6EB551-8AEB-897C-B412-AD45F322D0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2013" y="1605777"/>
            <a:ext cx="4984750" cy="467278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2475913E-8190-4FE3-37B1-01C104942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2013" y="490538"/>
            <a:ext cx="4984750" cy="947969"/>
          </a:xfrm>
        </p:spPr>
        <p:txBody>
          <a:bodyPr anchor="t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674F1E-CA7D-4431-8E6C-8C755ED426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370972" y="3370971"/>
            <a:ext cx="6874137" cy="13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3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22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9EB19F-70B9-8D4F-9407-C3AE1BA61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3860"/>
            <a:ext cx="10515601" cy="4023114"/>
          </a:xfrm>
        </p:spPr>
        <p:txBody>
          <a:bodyPr/>
          <a:lstStyle>
            <a:lvl1pPr>
              <a:defRPr b="0" i="0">
                <a:latin typeface="Frutiger 55 Roman" pitchFamily="2" charset="0"/>
              </a:defRPr>
            </a:lvl1pPr>
            <a:lvl2pPr>
              <a:defRPr b="0" i="0">
                <a:latin typeface="Frutiger 55 Roman" pitchFamily="2" charset="0"/>
              </a:defRPr>
            </a:lvl2pPr>
            <a:lvl3pPr>
              <a:defRPr b="0" i="0">
                <a:latin typeface="Frutiger 55 Roman" pitchFamily="2" charset="0"/>
              </a:defRPr>
            </a:lvl3pPr>
            <a:lvl4pPr>
              <a:defRPr b="0" i="0">
                <a:latin typeface="Frutiger 55 Roman" pitchFamily="2" charset="0"/>
              </a:defRPr>
            </a:lvl4pPr>
            <a:lvl5pPr>
              <a:defRPr b="0" i="0">
                <a:latin typeface="Frutiger 55 Roman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D32BC4-AFBE-A940-A1C7-0B90D80D5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9110" y="6144697"/>
            <a:ext cx="5913782" cy="312314"/>
          </a:xfrm>
        </p:spPr>
        <p:txBody>
          <a:bodyPr/>
          <a:lstStyle>
            <a:lvl1pPr>
              <a:defRPr b="0" i="0" spc="119">
                <a:solidFill>
                  <a:srgbClr val="941537"/>
                </a:solidFill>
                <a:latin typeface="Euclid Flex Light" panose="020B0300030000000000" pitchFamily="34" charset="-128"/>
                <a:ea typeface="Euclid Flex Light" panose="020B0300030000000000" pitchFamily="34" charset="-128"/>
              </a:defRPr>
            </a:lvl1pPr>
          </a:lstStyle>
          <a:p>
            <a:r>
              <a:rPr lang="fr-FR" dirty="0" err="1"/>
              <a:t>WorldSkills</a:t>
            </a:r>
            <a:r>
              <a:rPr lang="fr-FR" dirty="0"/>
              <a:t> France – Thème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92DE0C-54AD-2444-9FE1-320675BC8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1" y="6144697"/>
            <a:ext cx="1011528" cy="312314"/>
          </a:xfrm>
        </p:spPr>
        <p:txBody>
          <a:bodyPr/>
          <a:lstStyle>
            <a:lvl1pPr algn="l">
              <a:defRPr b="0" i="0">
                <a:solidFill>
                  <a:srgbClr val="941537"/>
                </a:solidFill>
                <a:latin typeface="Euclid Flex Medium" panose="020B0500030000000000" pitchFamily="34" charset="-128"/>
                <a:ea typeface="Euclid Flex Medium" panose="020B0500030000000000" pitchFamily="34" charset="-128"/>
              </a:defRPr>
            </a:lvl1pPr>
          </a:lstStyle>
          <a:p>
            <a:fld id="{5534E03C-0575-4543-9AE1-23B7C2118F7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B18BD6DD-CA81-7E4F-AA39-8F5E89EF1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95375" y="713304"/>
            <a:ext cx="8801248" cy="592285"/>
          </a:xfrm>
        </p:spPr>
        <p:txBody>
          <a:bodyPr anchor="b">
            <a:normAutofit/>
          </a:bodyPr>
          <a:lstStyle>
            <a:lvl1pPr algn="ctr">
              <a:defRPr sz="1432" b="0" i="0" cap="all" baseline="0">
                <a:solidFill>
                  <a:srgbClr val="2F529F"/>
                </a:solidFill>
                <a:latin typeface="Euclid Flex Medium" panose="020B0500030000000000" pitchFamily="34" charset="-128"/>
                <a:ea typeface="Euclid Flex Medium" panose="020B0500030000000000" pitchFamily="34" charset="-128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CDDD669E-ACCA-FA4B-BD39-55094259BF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95375" y="1328552"/>
            <a:ext cx="8801248" cy="47411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954" cap="all" baseline="0">
                <a:latin typeface="Euclid Flex" panose="020B0500030000000000" pitchFamily="34" charset="-128"/>
              </a:defRPr>
            </a:lvl1pPr>
            <a:lvl2pPr marL="181843" indent="0">
              <a:buFontTx/>
              <a:buNone/>
              <a:defRPr/>
            </a:lvl2pPr>
            <a:lvl3pPr marL="363686" indent="0">
              <a:buFontTx/>
              <a:buNone/>
              <a:defRPr/>
            </a:lvl3pPr>
            <a:lvl4pPr marL="545529" indent="0">
              <a:buFontTx/>
              <a:buNone/>
              <a:defRPr/>
            </a:lvl4pPr>
            <a:lvl5pPr marL="727373" indent="0">
              <a:buFontTx/>
              <a:buNone/>
              <a:defRPr/>
            </a:lvl5pPr>
          </a:lstStyle>
          <a:p>
            <a:r>
              <a:rPr lang="fr-FR" sz="1113" b="0" i="0" dirty="0">
                <a:solidFill>
                  <a:srgbClr val="941537"/>
                </a:solidFill>
                <a:latin typeface="Euclid Flex Light" panose="020B0300030000000000" pitchFamily="34" charset="-128"/>
                <a:ea typeface="Euclid Flex Light" panose="020B0300030000000000" pitchFamily="34" charset="-128"/>
              </a:rPr>
              <a:t>SOUS-TITRE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96081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2108FE-78F9-4D54-2C32-931201F2A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690" y="457200"/>
            <a:ext cx="9705109" cy="7897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44A69A-8935-22F5-1D47-0D8A21EE2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690" y="1440873"/>
            <a:ext cx="9706698" cy="442017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A808904-3EF3-7B2F-3B37-18D9E417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8CA39-E206-4EF8-B2AE-57EB5B432960}" type="datetimeFigureOut">
              <a:rPr lang="fr-FR" smtClean="0"/>
              <a:t>08/04/2024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7176AA-1865-30B2-5A55-D33C55EB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48C19C-6D34-00DC-F68E-0F5917F2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4C90-0F20-4CD4-963F-36FE9FEB237A}" type="slidenum">
              <a:rPr lang="fr-FR" smtClean="0"/>
              <a:t>‹N°›</a:t>
            </a:fld>
            <a:endParaRPr lang="fr-FR"/>
          </a:p>
        </p:txBody>
      </p:sp>
      <p:pic>
        <p:nvPicPr>
          <p:cNvPr id="14" name="Image 13" descr="Une image contenant logo&#10;&#10;Description générée automatiquement">
            <a:extLst>
              <a:ext uri="{FF2B5EF4-FFF2-40B4-BE49-F238E27FC236}">
                <a16:creationId xmlns:a16="http://schemas.microsoft.com/office/drawing/2014/main" id="{739FE864-8B21-7754-579E-168518B3BB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10" y="288326"/>
            <a:ext cx="842878" cy="65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41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3C53F0-4443-AEDE-F800-B64951560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2" y="2253237"/>
            <a:ext cx="7504616" cy="1175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71710F9-7B9D-6E03-69A2-BEC423DB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472" y="3612994"/>
            <a:ext cx="10515600" cy="2363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59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1" r:id="rId4"/>
    <p:sldLayoutId id="2147483655" r:id="rId5"/>
    <p:sldLayoutId id="2147483652" r:id="rId6"/>
    <p:sldLayoutId id="2147483657" r:id="rId7"/>
    <p:sldLayoutId id="214748365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bg1"/>
          </a:solidFill>
          <a:latin typeface="Frutiger LT Pro 95 UltraBlack" panose="020B0602020204020204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bg1"/>
          </a:solidFill>
          <a:latin typeface="Frutiger LT Pro 55 Roman" panose="020B0602020204020204" pitchFamily="34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orldskills-france.org/la-competition/kit-pedagogique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rldskills-france.org/editions/competition-mondiale-worldskills-lyon-2024/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bEbTPnP9Zg?feature=oembe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eHUQMFOjn0?feature=oembe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yGOuqxWlXU?start=1&amp;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404B-0331-216E-5F57-B19F94894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2" y="2932505"/>
            <a:ext cx="8838754" cy="1175763"/>
          </a:xfrm>
        </p:spPr>
        <p:txBody>
          <a:bodyPr anchor="b">
            <a:normAutofit fontScale="90000"/>
          </a:bodyPr>
          <a:lstStyle/>
          <a:p>
            <a:r>
              <a:rPr lang="fr-FR" sz="4000" cap="small" dirty="0"/>
              <a:t>WORLDSKILLS FRANCE</a:t>
            </a:r>
            <a:br>
              <a:rPr lang="fr-FR" sz="4000" cap="small" dirty="0"/>
            </a:br>
            <a:r>
              <a:rPr lang="fr-FR" sz="4000" b="1" dirty="0"/>
              <a:t>Mettre le métier au cœur de l’envie et de la fierté de chaque jeune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651826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6">
            <a:extLst>
              <a:ext uri="{FF2B5EF4-FFF2-40B4-BE49-F238E27FC236}">
                <a16:creationId xmlns:a16="http://schemas.microsoft.com/office/drawing/2014/main" id="{85E24251-AB1E-0AE1-8AC9-A17B9EEA4AA2}"/>
              </a:ext>
            </a:extLst>
          </p:cNvPr>
          <p:cNvSpPr txBox="1">
            <a:spLocks/>
          </p:cNvSpPr>
          <p:nvPr/>
        </p:nvSpPr>
        <p:spPr>
          <a:xfrm>
            <a:off x="474318" y="757962"/>
            <a:ext cx="10515600" cy="54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Frutiger LT Pro 95 UltraBlack" panose="020B0602020204020204" pitchFamily="34" charset="77"/>
                <a:ea typeface="+mj-ea"/>
                <a:cs typeface="+mj-cs"/>
              </a:defRPr>
            </a:lvl1pPr>
          </a:lstStyle>
          <a:p>
            <a:r>
              <a:rPr lang="fr-FR" cap="all" dirty="0"/>
              <a:t>Kit pédagogique</a:t>
            </a:r>
          </a:p>
        </p:txBody>
      </p:sp>
      <p:sp>
        <p:nvSpPr>
          <p:cNvPr id="6" name="Espace réservé du texte 7">
            <a:extLst>
              <a:ext uri="{FF2B5EF4-FFF2-40B4-BE49-F238E27FC236}">
                <a16:creationId xmlns:a16="http://schemas.microsoft.com/office/drawing/2014/main" id="{A9CC731A-7FF4-79ED-3DBC-28D1CBE1FE29}"/>
              </a:ext>
            </a:extLst>
          </p:cNvPr>
          <p:cNvSpPr txBox="1">
            <a:spLocks/>
          </p:cNvSpPr>
          <p:nvPr/>
        </p:nvSpPr>
        <p:spPr>
          <a:xfrm>
            <a:off x="474318" y="1404293"/>
            <a:ext cx="4407126" cy="3163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cap="all" dirty="0"/>
              <a:t>Découvrez les métiers autrement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417D95-2CCA-7EAF-0646-3FCB7B206891}"/>
              </a:ext>
            </a:extLst>
          </p:cNvPr>
          <p:cNvSpPr/>
          <p:nvPr/>
        </p:nvSpPr>
        <p:spPr>
          <a:xfrm rot="20940365">
            <a:off x="7475637" y="1224065"/>
            <a:ext cx="2111604" cy="7566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Euclid Flex"/>
                <a:ea typeface="+mn-ea"/>
                <a:cs typeface="+mn-cs"/>
              </a:rPr>
              <a:t>Téléchargeable gratuitement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clid Flex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641FF2F-2377-E623-740E-3671A9CB2F6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00" y="2726626"/>
            <a:ext cx="1829114" cy="28554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73A2C2D-852B-E18C-F55D-87DD314C3E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414" y="2136153"/>
            <a:ext cx="2996339" cy="424782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AE91C56-866B-7D0C-62FF-E9D25CDA64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872" y="2136153"/>
            <a:ext cx="2996339" cy="424782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E4810D2-2D34-4D02-7DC4-33300165B12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2739" y="511629"/>
            <a:ext cx="2097785" cy="587234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2824353-5F4E-039F-D5E2-C807452FF62B}"/>
              </a:ext>
            </a:extLst>
          </p:cNvPr>
          <p:cNvSpPr txBox="1"/>
          <p:nvPr/>
        </p:nvSpPr>
        <p:spPr>
          <a:xfrm>
            <a:off x="474318" y="360368"/>
            <a:ext cx="8834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3030F5"/>
                </a:solidFill>
                <a:effectLst/>
                <a:uLnTx/>
                <a:uFillTx/>
                <a:latin typeface="Euclid Flex"/>
                <a:ea typeface="+mn-ea"/>
                <a:cs typeface="+mn-cs"/>
                <a:hlinkClick r:id="rId6"/>
              </a:rPr>
              <a:t>https://www.worldskills-france.org/la-competition/kit-pedagogique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3030F5"/>
              </a:solidFill>
              <a:effectLst/>
              <a:uLnTx/>
              <a:uFillTx/>
              <a:latin typeface="Euclid Flex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3030F5"/>
              </a:solidFill>
              <a:effectLst/>
              <a:uLnTx/>
              <a:uFillTx/>
              <a:latin typeface="Euclid Flex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869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F18724C-53C5-016E-BF6F-B846CC0604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4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4E91B81-BE13-7D6E-56A6-46B67655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43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440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compétition mondiale </a:t>
            </a:r>
            <a:r>
              <a:rPr lang="fr-FR" sz="4400" kern="1200" cap="all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worldskills</a:t>
            </a:r>
            <a:r>
              <a:rPr lang="fr-FR" sz="440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2024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6E222E-E993-AB25-2BAB-60A1240F1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344" y="2013625"/>
            <a:ext cx="5072599" cy="4163337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fr-FR" sz="3600" b="1" dirty="0">
                <a:solidFill>
                  <a:schemeClr val="tx1"/>
                </a:solidFill>
              </a:rPr>
              <a:t>Rendez-vous à Eurexpo Lyon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fr-FR" b="1" dirty="0">
                <a:solidFill>
                  <a:schemeClr val="tx1"/>
                </a:solidFill>
              </a:rPr>
              <a:t>du 11 au 14 septembre</a:t>
            </a:r>
          </a:p>
          <a:p>
            <a:pPr marL="0" algn="ctr">
              <a:spcBef>
                <a:spcPts val="0"/>
              </a:spcBef>
              <a:spcAft>
                <a:spcPts val="1200"/>
              </a:spcAft>
            </a:pPr>
            <a:endParaRPr lang="fr-FR" sz="2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r-FR" sz="2400" b="1" dirty="0">
                <a:solidFill>
                  <a:schemeClr val="tx1"/>
                </a:solidFill>
              </a:rPr>
              <a:t>Ouverture des inscriptions :</a:t>
            </a:r>
          </a:p>
          <a:p>
            <a:pPr marL="0" indent="0" algn="ctr">
              <a:buNone/>
            </a:pPr>
            <a:r>
              <a:rPr lang="fr-FR" sz="2400" b="1" dirty="0">
                <a:solidFill>
                  <a:schemeClr val="tx1"/>
                </a:solidFill>
              </a:rPr>
              <a:t>2</a:t>
            </a:r>
            <a:r>
              <a:rPr lang="fr-FR" sz="2400" b="1" baseline="30000" dirty="0">
                <a:solidFill>
                  <a:schemeClr val="tx1"/>
                </a:solidFill>
              </a:rPr>
              <a:t>ème</a:t>
            </a:r>
            <a:r>
              <a:rPr lang="fr-FR" sz="2400" b="1" dirty="0">
                <a:solidFill>
                  <a:schemeClr val="tx1"/>
                </a:solidFill>
              </a:rPr>
              <a:t> trimestre 2024</a:t>
            </a:r>
          </a:p>
          <a:p>
            <a:pPr marL="0" indent="0" algn="ctr">
              <a:buNone/>
            </a:pPr>
            <a:endParaRPr lang="fr-FR" sz="20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800" dirty="0" err="1">
                <a:hlinkClick r:id="rId3"/>
              </a:rPr>
              <a:t>Compétition</a:t>
            </a:r>
            <a:r>
              <a:rPr lang="en-US" sz="1800" dirty="0">
                <a:hlinkClick r:id="rId3"/>
              </a:rPr>
              <a:t> </a:t>
            </a:r>
            <a:r>
              <a:rPr lang="en-US" sz="1800" dirty="0" err="1">
                <a:hlinkClick r:id="rId3"/>
              </a:rPr>
              <a:t>mondiale</a:t>
            </a:r>
            <a:r>
              <a:rPr lang="en-US" sz="1800" dirty="0">
                <a:hlinkClick r:id="rId3"/>
              </a:rPr>
              <a:t> WorldSkills Lyon 2024 - </a:t>
            </a:r>
            <a:r>
              <a:rPr lang="en-US" sz="1800" dirty="0" err="1">
                <a:hlinkClick r:id="rId3"/>
              </a:rPr>
              <a:t>worldskills</a:t>
            </a:r>
            <a:r>
              <a:rPr lang="en-US" sz="1800" dirty="0">
                <a:hlinkClick r:id="rId3"/>
              </a:rPr>
              <a:t> (worldskills-france.org)</a:t>
            </a: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10" name="Image 9" descr="Une image contenant habits, personne, public, concert&#10;&#10;Description générée automatiquement">
            <a:extLst>
              <a:ext uri="{FF2B5EF4-FFF2-40B4-BE49-F238E27FC236}">
                <a16:creationId xmlns:a16="http://schemas.microsoft.com/office/drawing/2014/main" id="{E33B9E57-0D24-1572-3CE1-AA96D939E8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338" y="2015168"/>
            <a:ext cx="5283866" cy="4210442"/>
          </a:xfrm>
          <a:custGeom>
            <a:avLst/>
            <a:gdLst/>
            <a:ahLst/>
            <a:cxnLst/>
            <a:rect l="l" t="t" r="r" b="b"/>
            <a:pathLst>
              <a:path w="5283866" h="4210442">
                <a:moveTo>
                  <a:pt x="839883" y="18"/>
                </a:moveTo>
                <a:cubicBezTo>
                  <a:pt x="851945" y="328"/>
                  <a:pt x="864423" y="4671"/>
                  <a:pt x="875727" y="6050"/>
                </a:cubicBezTo>
                <a:cubicBezTo>
                  <a:pt x="1125267" y="36932"/>
                  <a:pt x="1374804" y="70296"/>
                  <a:pt x="1624617" y="99799"/>
                </a:cubicBezTo>
                <a:cubicBezTo>
                  <a:pt x="1858164" y="127373"/>
                  <a:pt x="2093363" y="133714"/>
                  <a:pt x="2328012" y="148051"/>
                </a:cubicBezTo>
                <a:cubicBezTo>
                  <a:pt x="2612016" y="165424"/>
                  <a:pt x="2895470" y="189965"/>
                  <a:pt x="3177820" y="228566"/>
                </a:cubicBezTo>
                <a:cubicBezTo>
                  <a:pt x="3373866" y="255590"/>
                  <a:pt x="3571843" y="274338"/>
                  <a:pt x="3770646" y="252831"/>
                </a:cubicBezTo>
                <a:cubicBezTo>
                  <a:pt x="3780572" y="251727"/>
                  <a:pt x="3791878" y="248144"/>
                  <a:pt x="3800149" y="251727"/>
                </a:cubicBezTo>
                <a:cubicBezTo>
                  <a:pt x="3896658" y="291986"/>
                  <a:pt x="4001986" y="263033"/>
                  <a:pt x="4102076" y="288400"/>
                </a:cubicBezTo>
                <a:cubicBezTo>
                  <a:pt x="4076434" y="386286"/>
                  <a:pt x="3966416" y="378289"/>
                  <a:pt x="3904377" y="446120"/>
                </a:cubicBezTo>
                <a:cubicBezTo>
                  <a:pt x="4005570" y="473141"/>
                  <a:pt x="4096562" y="500439"/>
                  <a:pt x="4188933" y="520843"/>
                </a:cubicBezTo>
                <a:cubicBezTo>
                  <a:pt x="4286818" y="542350"/>
                  <a:pt x="4369813" y="600531"/>
                  <a:pt x="4465492" y="626449"/>
                </a:cubicBezTo>
                <a:cubicBezTo>
                  <a:pt x="4485897" y="631964"/>
                  <a:pt x="4510437" y="651264"/>
                  <a:pt x="4517606" y="670015"/>
                </a:cubicBezTo>
                <a:cubicBezTo>
                  <a:pt x="4540768" y="730677"/>
                  <a:pt x="5003171" y="900804"/>
                  <a:pt x="4948576" y="954847"/>
                </a:cubicBezTo>
                <a:cubicBezTo>
                  <a:pt x="4925966" y="977182"/>
                  <a:pt x="4896738" y="993174"/>
                  <a:pt x="4866132" y="1015233"/>
                </a:cubicBezTo>
                <a:cubicBezTo>
                  <a:pt x="4912180" y="1056869"/>
                  <a:pt x="4964017" y="1075067"/>
                  <a:pt x="5019164" y="1087474"/>
                </a:cubicBezTo>
                <a:cubicBezTo>
                  <a:pt x="5035708" y="1091335"/>
                  <a:pt x="5051977" y="1099055"/>
                  <a:pt x="5053630" y="1117806"/>
                </a:cubicBezTo>
                <a:cubicBezTo>
                  <a:pt x="5055284" y="1137382"/>
                  <a:pt x="5038464" y="1145101"/>
                  <a:pt x="5024404" y="1154202"/>
                </a:cubicBezTo>
                <a:cubicBezTo>
                  <a:pt x="5004826" y="1166885"/>
                  <a:pt x="4985800" y="1177916"/>
                  <a:pt x="4960984" y="1179569"/>
                </a:cubicBezTo>
                <a:cubicBezTo>
                  <a:pt x="4920176" y="1182051"/>
                  <a:pt x="4900600" y="1217344"/>
                  <a:pt x="4876887" y="1243814"/>
                </a:cubicBezTo>
                <a:cubicBezTo>
                  <a:pt x="4863652" y="1258705"/>
                  <a:pt x="4857034" y="1288759"/>
                  <a:pt x="4880195" y="1293998"/>
                </a:cubicBezTo>
                <a:cubicBezTo>
                  <a:pt x="4935892" y="1306682"/>
                  <a:pt x="4931480" y="1343355"/>
                  <a:pt x="4930104" y="1384991"/>
                </a:cubicBezTo>
                <a:cubicBezTo>
                  <a:pt x="4928173" y="1436553"/>
                  <a:pt x="4895360" y="1460265"/>
                  <a:pt x="4855103" y="1480119"/>
                </a:cubicBezTo>
                <a:cubicBezTo>
                  <a:pt x="4841316" y="1487011"/>
                  <a:pt x="4821740" y="1486735"/>
                  <a:pt x="4816500" y="1508242"/>
                </a:cubicBezTo>
                <a:cubicBezTo>
                  <a:pt x="4839110" y="1528648"/>
                  <a:pt x="4866684" y="1512103"/>
                  <a:pt x="4890949" y="1517893"/>
                </a:cubicBezTo>
                <a:cubicBezTo>
                  <a:pt x="4911077" y="1522581"/>
                  <a:pt x="4944441" y="1520100"/>
                  <a:pt x="4916868" y="1557599"/>
                </a:cubicBezTo>
                <a:cubicBezTo>
                  <a:pt x="4908870" y="1568352"/>
                  <a:pt x="4918245" y="1576625"/>
                  <a:pt x="4928448" y="1577453"/>
                </a:cubicBezTo>
                <a:cubicBezTo>
                  <a:pt x="5010066" y="1586000"/>
                  <a:pt x="4972566" y="1661827"/>
                  <a:pt x="4998760" y="1701809"/>
                </a:cubicBezTo>
                <a:cubicBezTo>
                  <a:pt x="5005928" y="1712836"/>
                  <a:pt x="4998208" y="1731862"/>
                  <a:pt x="4986903" y="1736550"/>
                </a:cubicBezTo>
                <a:cubicBezTo>
                  <a:pt x="4914660" y="1767432"/>
                  <a:pt x="4904735" y="1841053"/>
                  <a:pt x="4869716" y="1904472"/>
                </a:cubicBezTo>
                <a:cubicBezTo>
                  <a:pt x="4907768" y="1929562"/>
                  <a:pt x="4953264" y="1935077"/>
                  <a:pt x="4994348" y="1951346"/>
                </a:cubicBezTo>
                <a:cubicBezTo>
                  <a:pt x="5037087" y="1968441"/>
                  <a:pt x="5037087" y="1981125"/>
                  <a:pt x="5001792" y="2030756"/>
                </a:cubicBezTo>
                <a:cubicBezTo>
                  <a:pt x="5093611" y="2041511"/>
                  <a:pt x="5093611" y="2041511"/>
                  <a:pt x="5065212" y="2119543"/>
                </a:cubicBezTo>
                <a:cubicBezTo>
                  <a:pt x="5142142" y="2126712"/>
                  <a:pt x="5192876" y="2163660"/>
                  <a:pt x="5204732" y="2244450"/>
                </a:cubicBezTo>
                <a:cubicBezTo>
                  <a:pt x="5210523" y="2283604"/>
                  <a:pt x="5245265" y="2302077"/>
                  <a:pt x="5283866" y="2328272"/>
                </a:cubicBezTo>
                <a:cubicBezTo>
                  <a:pt x="5235890" y="2353641"/>
                  <a:pt x="5203354" y="2406580"/>
                  <a:pt x="5147380" y="2350606"/>
                </a:cubicBezTo>
                <a:cubicBezTo>
                  <a:pt x="5126976" y="2330203"/>
                  <a:pt x="5128904" y="2356121"/>
                  <a:pt x="5126148" y="2363566"/>
                </a:cubicBezTo>
                <a:cubicBezTo>
                  <a:pt x="5119532" y="2381764"/>
                  <a:pt x="5133316" y="2393897"/>
                  <a:pt x="5142417" y="2407682"/>
                </a:cubicBezTo>
                <a:cubicBezTo>
                  <a:pt x="5151240" y="2421470"/>
                  <a:pt x="5161718" y="2436083"/>
                  <a:pt x="5164200" y="2451526"/>
                </a:cubicBezTo>
                <a:cubicBezTo>
                  <a:pt x="5165852" y="2462279"/>
                  <a:pt x="5157858" y="2477994"/>
                  <a:pt x="5149034" y="2485992"/>
                </a:cubicBezTo>
                <a:cubicBezTo>
                  <a:pt x="5102710" y="2528178"/>
                  <a:pt x="5130284" y="2623031"/>
                  <a:pt x="5042601" y="2635164"/>
                </a:cubicBezTo>
                <a:cubicBezTo>
                  <a:pt x="5003171" y="2640677"/>
                  <a:pt x="4984146" y="2675420"/>
                  <a:pt x="4955194" y="2694445"/>
                </a:cubicBezTo>
                <a:cubicBezTo>
                  <a:pt x="4854552" y="2760897"/>
                  <a:pt x="4787272" y="2846375"/>
                  <a:pt x="4756116" y="2963836"/>
                </a:cubicBezTo>
                <a:cubicBezTo>
                  <a:pt x="4747568" y="2996372"/>
                  <a:pt x="4714754" y="3022569"/>
                  <a:pt x="4693523" y="3051244"/>
                </a:cubicBezTo>
                <a:cubicBezTo>
                  <a:pt x="4703726" y="3072199"/>
                  <a:pt x="4759424" y="3026979"/>
                  <a:pt x="4739848" y="3082125"/>
                </a:cubicBezTo>
                <a:cubicBezTo>
                  <a:pt x="4724958" y="3123486"/>
                  <a:pt x="4686906" y="3149129"/>
                  <a:pt x="4651060" y="3173670"/>
                </a:cubicBezTo>
                <a:cubicBezTo>
                  <a:pt x="4610252" y="3201518"/>
                  <a:pt x="4565032" y="3223852"/>
                  <a:pt x="4546556" y="3275413"/>
                </a:cubicBezTo>
                <a:cubicBezTo>
                  <a:pt x="4542697" y="3286444"/>
                  <a:pt x="4530288" y="3298024"/>
                  <a:pt x="4519261" y="3302437"/>
                </a:cubicBezTo>
                <a:cubicBezTo>
                  <a:pt x="3944081" y="4209875"/>
                  <a:pt x="2528194" y="4215939"/>
                  <a:pt x="2364961" y="4209597"/>
                </a:cubicBezTo>
                <a:cubicBezTo>
                  <a:pt x="2167260" y="4201602"/>
                  <a:pt x="1980313" y="4145627"/>
                  <a:pt x="1796951" y="4075867"/>
                </a:cubicBezTo>
                <a:cubicBezTo>
                  <a:pt x="1719469" y="4046365"/>
                  <a:pt x="1647505" y="4004453"/>
                  <a:pt x="1572227" y="3971917"/>
                </a:cubicBezTo>
                <a:cubicBezTo>
                  <a:pt x="1468277" y="3926971"/>
                  <a:pt x="1388040" y="3841219"/>
                  <a:pt x="1284364" y="3805097"/>
                </a:cubicBezTo>
                <a:cubicBezTo>
                  <a:pt x="1177655" y="3767873"/>
                  <a:pt x="1086388" y="3699767"/>
                  <a:pt x="976645" y="3670815"/>
                </a:cubicBezTo>
                <a:cubicBezTo>
                  <a:pt x="918742" y="3655375"/>
                  <a:pt x="862768" y="3627527"/>
                  <a:pt x="871866" y="3547839"/>
                </a:cubicBezTo>
                <a:cubicBezTo>
                  <a:pt x="874349" y="3525228"/>
                  <a:pt x="859184" y="3506755"/>
                  <a:pt x="835195" y="3513373"/>
                </a:cubicBezTo>
                <a:cubicBezTo>
                  <a:pt x="789424" y="3525780"/>
                  <a:pt x="768744" y="3492967"/>
                  <a:pt x="743375" y="3468427"/>
                </a:cubicBezTo>
                <a:cubicBezTo>
                  <a:pt x="698156" y="3424863"/>
                  <a:pt x="655142" y="3378540"/>
                  <a:pt x="583175" y="3371370"/>
                </a:cubicBezTo>
                <a:cubicBezTo>
                  <a:pt x="596961" y="3337178"/>
                  <a:pt x="620399" y="3342142"/>
                  <a:pt x="641906" y="3349311"/>
                </a:cubicBezTo>
                <a:cubicBezTo>
                  <a:pt x="698432" y="3368062"/>
                  <a:pt x="754405" y="3389293"/>
                  <a:pt x="810930" y="3408042"/>
                </a:cubicBezTo>
                <a:cubicBezTo>
                  <a:pt x="847878" y="3420175"/>
                  <a:pt x="884551" y="3437271"/>
                  <a:pt x="933908" y="3423758"/>
                </a:cubicBezTo>
                <a:cubicBezTo>
                  <a:pt x="891445" y="3354826"/>
                  <a:pt x="819202" y="3342418"/>
                  <a:pt x="760747" y="3321187"/>
                </a:cubicBezTo>
                <a:cubicBezTo>
                  <a:pt x="687678" y="3294441"/>
                  <a:pt x="644664" y="3243980"/>
                  <a:pt x="593101" y="3187731"/>
                </a:cubicBezTo>
                <a:cubicBezTo>
                  <a:pt x="646869" y="3174220"/>
                  <a:pt x="680233" y="3215581"/>
                  <a:pt x="722419" y="3213374"/>
                </a:cubicBezTo>
                <a:cubicBezTo>
                  <a:pt x="724627" y="3206207"/>
                  <a:pt x="728486" y="3195729"/>
                  <a:pt x="727934" y="3195451"/>
                </a:cubicBezTo>
                <a:cubicBezTo>
                  <a:pt x="659002" y="3164570"/>
                  <a:pt x="626741" y="3106666"/>
                  <a:pt x="615987" y="3036630"/>
                </a:cubicBezTo>
                <a:cubicBezTo>
                  <a:pt x="610473" y="3000510"/>
                  <a:pt x="585381" y="2989205"/>
                  <a:pt x="560564" y="2972660"/>
                </a:cubicBezTo>
                <a:cubicBezTo>
                  <a:pt x="473984" y="2913930"/>
                  <a:pt x="382441" y="2860713"/>
                  <a:pt x="311302" y="2779924"/>
                </a:cubicBezTo>
                <a:cubicBezTo>
                  <a:pt x="393471" y="2790677"/>
                  <a:pt x="459371" y="2843341"/>
                  <a:pt x="547882" y="2865952"/>
                </a:cubicBezTo>
                <a:cubicBezTo>
                  <a:pt x="477570" y="2777166"/>
                  <a:pt x="386577" y="2732222"/>
                  <a:pt x="303582" y="2678453"/>
                </a:cubicBezTo>
                <a:cubicBezTo>
                  <a:pt x="265806" y="2653913"/>
                  <a:pt x="230790" y="2622479"/>
                  <a:pt x="185016" y="2609244"/>
                </a:cubicBezTo>
                <a:cubicBezTo>
                  <a:pt x="168748" y="2604556"/>
                  <a:pt x="142002" y="2594630"/>
                  <a:pt x="154963" y="2568435"/>
                </a:cubicBezTo>
                <a:cubicBezTo>
                  <a:pt x="165990" y="2546654"/>
                  <a:pt x="187773" y="2553269"/>
                  <a:pt x="207627" y="2559612"/>
                </a:cubicBezTo>
                <a:cubicBezTo>
                  <a:pt x="255328" y="2575330"/>
                  <a:pt x="304685" y="2575604"/>
                  <a:pt x="369207" y="2575330"/>
                </a:cubicBezTo>
                <a:cubicBezTo>
                  <a:pt x="315163" y="2503363"/>
                  <a:pt x="216174" y="2524871"/>
                  <a:pt x="169852" y="2449319"/>
                </a:cubicBezTo>
                <a:cubicBezTo>
                  <a:pt x="227755" y="2436083"/>
                  <a:pt x="272424" y="2463381"/>
                  <a:pt x="319299" y="2468619"/>
                </a:cubicBezTo>
                <a:cubicBezTo>
                  <a:pt x="361761" y="2473307"/>
                  <a:pt x="372239" y="2460624"/>
                  <a:pt x="362313" y="2418988"/>
                </a:cubicBezTo>
                <a:cubicBezTo>
                  <a:pt x="346873" y="2354190"/>
                  <a:pt x="370034" y="2321102"/>
                  <a:pt x="431798" y="2338750"/>
                </a:cubicBezTo>
                <a:cubicBezTo>
                  <a:pt x="489149" y="2355293"/>
                  <a:pt x="495215" y="2331030"/>
                  <a:pt x="479775" y="2294082"/>
                </a:cubicBezTo>
                <a:cubicBezTo>
                  <a:pt x="457716" y="2240315"/>
                  <a:pt x="482807" y="2198678"/>
                  <a:pt x="499903" y="2153458"/>
                </a:cubicBezTo>
                <a:cubicBezTo>
                  <a:pt x="526099" y="2084525"/>
                  <a:pt x="515069" y="2050885"/>
                  <a:pt x="458544" y="1999599"/>
                </a:cubicBezTo>
                <a:cubicBezTo>
                  <a:pt x="426835" y="1970921"/>
                  <a:pt x="392645" y="1946658"/>
                  <a:pt x="346596" y="1921843"/>
                </a:cubicBezTo>
                <a:cubicBezTo>
                  <a:pt x="452753" y="1908331"/>
                  <a:pt x="341358" y="1862836"/>
                  <a:pt x="378857" y="1834435"/>
                </a:cubicBezTo>
                <a:cubicBezTo>
                  <a:pt x="453856" y="1822854"/>
                  <a:pt x="515069" y="1913294"/>
                  <a:pt x="617091" y="1887376"/>
                </a:cubicBezTo>
                <a:cubicBezTo>
                  <a:pt x="491080" y="1809066"/>
                  <a:pt x="351835" y="1783423"/>
                  <a:pt x="260568" y="1679198"/>
                </a:cubicBezTo>
                <a:cubicBezTo>
                  <a:pt x="281523" y="1655484"/>
                  <a:pt x="302479" y="1677543"/>
                  <a:pt x="320402" y="1668720"/>
                </a:cubicBezTo>
                <a:cubicBezTo>
                  <a:pt x="319850" y="1663205"/>
                  <a:pt x="321230" y="1654932"/>
                  <a:pt x="317920" y="1652452"/>
                </a:cubicBezTo>
                <a:cubicBezTo>
                  <a:pt x="249815" y="1595650"/>
                  <a:pt x="248711" y="1594273"/>
                  <a:pt x="321779" y="1552359"/>
                </a:cubicBezTo>
                <a:cubicBezTo>
                  <a:pt x="347424" y="1537746"/>
                  <a:pt x="345218" y="1524786"/>
                  <a:pt x="331707" y="1506313"/>
                </a:cubicBezTo>
                <a:cubicBezTo>
                  <a:pt x="322055" y="1493353"/>
                  <a:pt x="310475" y="1481772"/>
                  <a:pt x="315990" y="1453371"/>
                </a:cubicBezTo>
                <a:cubicBezTo>
                  <a:pt x="355971" y="1489769"/>
                  <a:pt x="549259" y="1477912"/>
                  <a:pt x="583450" y="1474052"/>
                </a:cubicBezTo>
                <a:cubicBezTo>
                  <a:pt x="621777" y="1469917"/>
                  <a:pt x="659553" y="1452269"/>
                  <a:pt x="699809" y="1461919"/>
                </a:cubicBezTo>
                <a:cubicBezTo>
                  <a:pt x="732070" y="1469641"/>
                  <a:pt x="881516" y="1544364"/>
                  <a:pt x="902750" y="1458612"/>
                </a:cubicBezTo>
                <a:cubicBezTo>
                  <a:pt x="903853" y="1454475"/>
                  <a:pt x="964237" y="1464127"/>
                  <a:pt x="996774" y="1468814"/>
                </a:cubicBezTo>
                <a:cubicBezTo>
                  <a:pt x="1025451" y="1472674"/>
                  <a:pt x="1057712" y="1489769"/>
                  <a:pt x="1077012" y="1455578"/>
                </a:cubicBezTo>
                <a:cubicBezTo>
                  <a:pt x="1088317" y="1435450"/>
                  <a:pt x="1041719" y="1396571"/>
                  <a:pt x="1000083" y="1393262"/>
                </a:cubicBezTo>
                <a:cubicBezTo>
                  <a:pt x="963961" y="1390229"/>
                  <a:pt x="926186" y="1385817"/>
                  <a:pt x="891720" y="1394089"/>
                </a:cubicBezTo>
                <a:cubicBezTo>
                  <a:pt x="849258" y="1404017"/>
                  <a:pt x="826372" y="1388024"/>
                  <a:pt x="814515" y="1353557"/>
                </a:cubicBezTo>
                <a:cubicBezTo>
                  <a:pt x="801280" y="1315506"/>
                  <a:pt x="775911" y="1297858"/>
                  <a:pt x="740895" y="1280211"/>
                </a:cubicBezTo>
                <a:cubicBezTo>
                  <a:pt x="655967" y="1237474"/>
                  <a:pt x="574352" y="1188118"/>
                  <a:pt x="481154" y="1163301"/>
                </a:cubicBezTo>
                <a:cubicBezTo>
                  <a:pt x="462679" y="1158337"/>
                  <a:pt x="442276" y="1151719"/>
                  <a:pt x="433728" y="1118909"/>
                </a:cubicBezTo>
                <a:cubicBezTo>
                  <a:pt x="686023" y="1167987"/>
                  <a:pt x="915984" y="1295929"/>
                  <a:pt x="1176276" y="1288484"/>
                </a:cubicBezTo>
                <a:cubicBezTo>
                  <a:pt x="1105137" y="1247950"/>
                  <a:pt x="1022694" y="1245745"/>
                  <a:pt x="946867" y="1217344"/>
                </a:cubicBezTo>
                <a:cubicBezTo>
                  <a:pt x="1000635" y="1196113"/>
                  <a:pt x="1051094" y="1218172"/>
                  <a:pt x="1102104" y="1230304"/>
                </a:cubicBezTo>
                <a:cubicBezTo>
                  <a:pt x="1144843" y="1240230"/>
                  <a:pt x="1183446" y="1241885"/>
                  <a:pt x="1188133" y="1182603"/>
                </a:cubicBezTo>
                <a:cubicBezTo>
                  <a:pt x="1186478" y="1178742"/>
                  <a:pt x="1186754" y="1173780"/>
                  <a:pt x="1187030" y="1169092"/>
                </a:cubicBezTo>
                <a:cubicBezTo>
                  <a:pt x="1172690" y="1144552"/>
                  <a:pt x="1150358" y="1131868"/>
                  <a:pt x="1123887" y="1124698"/>
                </a:cubicBezTo>
                <a:cubicBezTo>
                  <a:pt x="1107894" y="1120286"/>
                  <a:pt x="1086663" y="1113668"/>
                  <a:pt x="1086938" y="1096023"/>
                </a:cubicBezTo>
                <a:cubicBezTo>
                  <a:pt x="1087765" y="1030674"/>
                  <a:pt x="1036756" y="1011647"/>
                  <a:pt x="985744" y="992622"/>
                </a:cubicBezTo>
                <a:cubicBezTo>
                  <a:pt x="1014145" y="960086"/>
                  <a:pt x="1036479" y="984074"/>
                  <a:pt x="1057987" y="981594"/>
                </a:cubicBezTo>
                <a:cubicBezTo>
                  <a:pt x="1072049" y="979939"/>
                  <a:pt x="1084733" y="976906"/>
                  <a:pt x="1084733" y="960086"/>
                </a:cubicBezTo>
                <a:cubicBezTo>
                  <a:pt x="1085008" y="946023"/>
                  <a:pt x="1078390" y="930030"/>
                  <a:pt x="1064605" y="929756"/>
                </a:cubicBezTo>
                <a:cubicBezTo>
                  <a:pt x="978300" y="927273"/>
                  <a:pt x="930599" y="836833"/>
                  <a:pt x="840985" y="836558"/>
                </a:cubicBezTo>
                <a:cubicBezTo>
                  <a:pt x="787493" y="836558"/>
                  <a:pt x="868834" y="785547"/>
                  <a:pt x="823615" y="764315"/>
                </a:cubicBezTo>
                <a:cubicBezTo>
                  <a:pt x="813687" y="759628"/>
                  <a:pt x="849533" y="752460"/>
                  <a:pt x="865526" y="753562"/>
                </a:cubicBezTo>
                <a:cubicBezTo>
                  <a:pt x="881242" y="754665"/>
                  <a:pt x="895304" y="768175"/>
                  <a:pt x="914331" y="758525"/>
                </a:cubicBezTo>
                <a:cubicBezTo>
                  <a:pt x="924808" y="724059"/>
                  <a:pt x="897787" y="711375"/>
                  <a:pt x="875452" y="701724"/>
                </a:cubicBezTo>
                <a:cubicBezTo>
                  <a:pt x="823889" y="679390"/>
                  <a:pt x="773706" y="652369"/>
                  <a:pt x="717181" y="644371"/>
                </a:cubicBezTo>
                <a:cubicBezTo>
                  <a:pt x="697053" y="641614"/>
                  <a:pt x="746133" y="604666"/>
                  <a:pt x="755783" y="591707"/>
                </a:cubicBezTo>
                <a:cubicBezTo>
                  <a:pt x="528304" y="455496"/>
                  <a:pt x="254778" y="462388"/>
                  <a:pt x="0" y="352370"/>
                </a:cubicBezTo>
                <a:cubicBezTo>
                  <a:pt x="56250" y="330864"/>
                  <a:pt x="97610" y="346580"/>
                  <a:pt x="135937" y="349889"/>
                </a:cubicBezTo>
                <a:cubicBezTo>
                  <a:pt x="231615" y="358160"/>
                  <a:pt x="326193" y="375256"/>
                  <a:pt x="421595" y="385458"/>
                </a:cubicBezTo>
                <a:cubicBezTo>
                  <a:pt x="468469" y="390421"/>
                  <a:pt x="512035" y="409172"/>
                  <a:pt x="564424" y="379393"/>
                </a:cubicBezTo>
                <a:cubicBezTo>
                  <a:pt x="599443" y="359540"/>
                  <a:pt x="655418" y="381046"/>
                  <a:pt x="698432" y="398694"/>
                </a:cubicBezTo>
                <a:cubicBezTo>
                  <a:pt x="734000" y="413307"/>
                  <a:pt x="767916" y="417167"/>
                  <a:pt x="815067" y="398694"/>
                </a:cubicBezTo>
                <a:cubicBezTo>
                  <a:pt x="772328" y="387389"/>
                  <a:pt x="739515" y="377463"/>
                  <a:pt x="705876" y="370568"/>
                </a:cubicBezTo>
                <a:cubicBezTo>
                  <a:pt x="679130" y="365055"/>
                  <a:pt x="742825" y="342719"/>
                  <a:pt x="775360" y="345477"/>
                </a:cubicBezTo>
                <a:cubicBezTo>
                  <a:pt x="820857" y="349337"/>
                  <a:pt x="795214" y="335000"/>
                  <a:pt x="787493" y="315146"/>
                </a:cubicBezTo>
                <a:cubicBezTo>
                  <a:pt x="779221" y="293915"/>
                  <a:pt x="803761" y="287298"/>
                  <a:pt x="819202" y="291709"/>
                </a:cubicBezTo>
                <a:cubicBezTo>
                  <a:pt x="878484" y="309081"/>
                  <a:pt x="937491" y="278474"/>
                  <a:pt x="998705" y="303291"/>
                </a:cubicBezTo>
                <a:cubicBezTo>
                  <a:pt x="983263" y="242077"/>
                  <a:pt x="949899" y="215331"/>
                  <a:pt x="880139" y="206783"/>
                </a:cubicBezTo>
                <a:cubicBezTo>
                  <a:pt x="853944" y="203475"/>
                  <a:pt x="826647" y="208438"/>
                  <a:pt x="804037" y="190790"/>
                </a:cubicBezTo>
                <a:cubicBezTo>
                  <a:pt x="791076" y="180590"/>
                  <a:pt x="776463" y="168457"/>
                  <a:pt x="786666" y="149707"/>
                </a:cubicBezTo>
                <a:cubicBezTo>
                  <a:pt x="793834" y="136471"/>
                  <a:pt x="809276" y="136471"/>
                  <a:pt x="821960" y="140884"/>
                </a:cubicBezTo>
                <a:cubicBezTo>
                  <a:pt x="878761" y="160461"/>
                  <a:pt x="938043" y="167630"/>
                  <a:pt x="997325" y="174800"/>
                </a:cubicBezTo>
                <a:cubicBezTo>
                  <a:pt x="1006426" y="175902"/>
                  <a:pt x="1016626" y="179487"/>
                  <a:pt x="1026829" y="161287"/>
                </a:cubicBezTo>
                <a:cubicBezTo>
                  <a:pt x="915984" y="131783"/>
                  <a:pt x="810655" y="89872"/>
                  <a:pt x="696777" y="73604"/>
                </a:cubicBezTo>
                <a:cubicBezTo>
                  <a:pt x="698432" y="65884"/>
                  <a:pt x="700086" y="58164"/>
                  <a:pt x="701741" y="50444"/>
                </a:cubicBezTo>
                <a:cubicBezTo>
                  <a:pt x="790801" y="61471"/>
                  <a:pt x="879864" y="72501"/>
                  <a:pt x="992362" y="86289"/>
                </a:cubicBezTo>
                <a:cubicBezTo>
                  <a:pt x="923153" y="42446"/>
                  <a:pt x="857805" y="57060"/>
                  <a:pt x="806519" y="18183"/>
                </a:cubicBezTo>
                <a:cubicBezTo>
                  <a:pt x="816170" y="3431"/>
                  <a:pt x="827820" y="-292"/>
                  <a:pt x="839883" y="1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4201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D1D136-CC40-2594-F8C5-D188A3BE5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660" y="379437"/>
            <a:ext cx="8801248" cy="592285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bg2"/>
                </a:solidFill>
              </a:rPr>
              <a:t>DANS LEURS YEUX ✨</a:t>
            </a:r>
          </a:p>
        </p:txBody>
      </p:sp>
      <p:pic>
        <p:nvPicPr>
          <p:cNvPr id="6" name="Média en ligne 5" title="DANS LEURS YEUX ✨">
            <a:hlinkClick r:id="" action="ppaction://media"/>
            <a:extLst>
              <a:ext uri="{FF2B5EF4-FFF2-40B4-BE49-F238E27FC236}">
                <a16:creationId xmlns:a16="http://schemas.microsoft.com/office/drawing/2014/main" id="{829FFEA3-D5E0-B2D3-23FE-FC1A802AF4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28371" y="1213506"/>
            <a:ext cx="9819621" cy="554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6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édia en ligne 4" title="[Vidéo] #TEAMFR2019 - Film Best of WorldSkills Competition Kazan 2019">
            <a:hlinkClick r:id="" action="ppaction://media"/>
            <a:extLst>
              <a:ext uri="{FF2B5EF4-FFF2-40B4-BE49-F238E27FC236}">
                <a16:creationId xmlns:a16="http://schemas.microsoft.com/office/drawing/2014/main" id="{1AC3D004-3F04-8998-E26C-6BF334ECB38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35238" y="1914525"/>
            <a:ext cx="7119937" cy="4022725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AEC7CA2-D1B4-D77F-237C-A60CBAB8A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900" dirty="0">
                <a:solidFill>
                  <a:schemeClr val="bg2"/>
                </a:solidFill>
              </a:rPr>
              <a:t>Vidéo de la compétition mondiale à Kazan en 2019 </a:t>
            </a:r>
          </a:p>
        </p:txBody>
      </p:sp>
    </p:spTree>
    <p:extLst>
      <p:ext uri="{BB962C8B-B14F-4D97-AF65-F5344CB8AC3E}">
        <p14:creationId xmlns:p14="http://schemas.microsoft.com/office/powerpoint/2010/main" val="145777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84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édia en ligne 5" title="Clôture de la Compétition nationale des Métiers 2023">
            <a:hlinkClick r:id="" action="ppaction://media"/>
            <a:extLst>
              <a:ext uri="{FF2B5EF4-FFF2-40B4-BE49-F238E27FC236}">
                <a16:creationId xmlns:a16="http://schemas.microsoft.com/office/drawing/2014/main" id="{6FD408B2-8E83-6B50-5F69-85CCBDCB6A2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96686" y="378388"/>
            <a:ext cx="10479314" cy="592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6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267B-9DF0-8338-2A96-27E1CBE47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506" y="485874"/>
            <a:ext cx="10967479" cy="853069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WORLDSKILLS : un mouvement mondial</a:t>
            </a:r>
            <a:endParaRPr lang="en-FR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AC255F-D68F-9425-B78F-60E4D986161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6506" y="1634448"/>
            <a:ext cx="5661301" cy="475116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fr-FR" sz="1600" b="1" dirty="0">
                <a:latin typeface="Frutiger LT Pro 55 Roman"/>
              </a:rPr>
              <a:t>Objectif :</a:t>
            </a:r>
            <a:r>
              <a:rPr lang="fr-FR" sz="1600" i="1" dirty="0">
                <a:latin typeface="Frutiger LT Pro 55 Roman"/>
              </a:rPr>
              <a:t> </a:t>
            </a:r>
          </a:p>
          <a:p>
            <a:pPr algn="ctr"/>
            <a:r>
              <a:rPr lang="fr-FR" sz="1600" i="1" dirty="0">
                <a:latin typeface="Frutiger LT Pro 55 Roman"/>
              </a:rPr>
              <a:t>Promouvoir les métiers, valoriser la jeunesse et les filières de formation professionnelle</a:t>
            </a:r>
            <a:endParaRPr lang="fr-FR" dirty="0"/>
          </a:p>
          <a:p>
            <a:pPr algn="just"/>
            <a:endParaRPr lang="fr-FR" sz="1600" u="sng" dirty="0">
              <a:latin typeface="Frutiger LT Pro 55 Roman"/>
            </a:endParaRPr>
          </a:p>
          <a:p>
            <a:pPr algn="just"/>
            <a:r>
              <a:rPr lang="fr-FR" sz="1600" u="sng" dirty="0">
                <a:latin typeface="Frutiger LT Pro 55 Roman"/>
              </a:rPr>
              <a:t>Worldskills c'est : </a:t>
            </a:r>
            <a:endParaRPr lang="fr-FR" dirty="0"/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Mouvement international né en 1947  </a:t>
            </a:r>
            <a:endParaRPr lang="fr-FR" dirty="0"/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LA PLUS GRANDE COMPETITION DES METIERS au monde, tous les 2 ans</a:t>
            </a:r>
            <a:endParaRPr lang="fr-FR" sz="1600" dirty="0">
              <a:solidFill>
                <a:srgbClr val="000000"/>
              </a:solidFill>
              <a:latin typeface="Frutiger LT Pro 55 Roman"/>
            </a:endParaRPr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Plus de 60 métiers représentés dans tous les secteurs.</a:t>
            </a:r>
            <a:endParaRPr lang="fr-FR" dirty="0">
              <a:latin typeface="Frutiger LT Pro 55 Roman"/>
            </a:endParaRPr>
          </a:p>
          <a:p>
            <a:pPr marL="285750" indent="-285750" algn="just">
              <a:buChar char="•"/>
            </a:pPr>
            <a:r>
              <a:rPr lang="fr-FR" sz="1600" dirty="0"/>
              <a:t>Des épreuves en situation réelle de travail</a:t>
            </a:r>
          </a:p>
          <a:p>
            <a:pPr marL="285750" indent="-285750" algn="just">
              <a:buChar char="•"/>
            </a:pPr>
            <a:r>
              <a:rPr lang="fr-FR" sz="1600" dirty="0"/>
              <a:t>1500 jeunes (&lt;23 ans ou &lt;26 ans) représentant plus de 65 pays</a:t>
            </a:r>
          </a:p>
          <a:p>
            <a:pPr marL="285750" indent="-285750" algn="just">
              <a:buChar char="•"/>
            </a:pPr>
            <a:r>
              <a:rPr lang="fr-FR" sz="1600" dirty="0"/>
              <a:t>85 pays s'affrontent lors de finales mondiales organisées tous les 2 ans en alternance avec les compétitions européennes</a:t>
            </a:r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en-FR" sz="1600" dirty="0"/>
          </a:p>
        </p:txBody>
      </p:sp>
      <p:pic>
        <p:nvPicPr>
          <p:cNvPr id="5" name="Picture 2" descr="Worldskills Kazan 2019 gets under way">
            <a:extLst>
              <a:ext uri="{FF2B5EF4-FFF2-40B4-BE49-F238E27FC236}">
                <a16:creationId xmlns:a16="http://schemas.microsoft.com/office/drawing/2014/main" id="{9EDB054B-244E-4C53-1970-8B3423CA2ADE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80919" y="4234066"/>
            <a:ext cx="1863066" cy="21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 descr="Une image contenant habits, personne, Visage humain, homme&#10;&#10;Description générée automatiquement">
            <a:extLst>
              <a:ext uri="{FF2B5EF4-FFF2-40B4-BE49-F238E27FC236}">
                <a16:creationId xmlns:a16="http://schemas.microsoft.com/office/drawing/2014/main" id="{F2741EEE-8AF7-DB91-FBCA-C871959513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2689" y="1432310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pic>
        <p:nvPicPr>
          <p:cNvPr id="7" name="Image 6" descr="Une image contenant habits, personne, Visage humain, sourire&#10;&#10;Description générée automatiquement">
            <a:extLst>
              <a:ext uri="{FF2B5EF4-FFF2-40B4-BE49-F238E27FC236}">
                <a16:creationId xmlns:a16="http://schemas.microsoft.com/office/drawing/2014/main" id="{8833E980-2A9B-70AA-4852-88E22C96F6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7459" y="3046177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260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BA6E6EA0-BCAB-6EC0-F88B-68600EECA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14" y="555170"/>
            <a:ext cx="11789572" cy="517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5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1E719-A27B-DE78-D089-9268E60CB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279" y="444190"/>
            <a:ext cx="11022692" cy="644381"/>
          </a:xfrm>
        </p:spPr>
        <p:txBody>
          <a:bodyPr>
            <a:normAutofit/>
          </a:bodyPr>
          <a:lstStyle/>
          <a:p>
            <a:r>
              <a:rPr lang="fr-FR" sz="3600" dirty="0"/>
              <a:t>La compétition nationale des métiers</a:t>
            </a:r>
            <a:endParaRPr lang="en-FR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C022A-C2F5-3B0A-CC87-9B5BBD411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5279" y="1373725"/>
            <a:ext cx="10217150" cy="504008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fr-FR" dirty="0"/>
              <a:t>L’aventure débute à l’échelle régionale. La Compétition des Métiers </a:t>
            </a:r>
            <a:r>
              <a:rPr lang="fr-FR" dirty="0" err="1"/>
              <a:t>WorldSkills</a:t>
            </a:r>
            <a:r>
              <a:rPr lang="fr-FR" dirty="0"/>
              <a:t> est ouverte aux </a:t>
            </a:r>
            <a:r>
              <a:rPr lang="fr-FR" b="1" dirty="0"/>
              <a:t>jeunes professionnels de la France entière</a:t>
            </a:r>
            <a:r>
              <a:rPr lang="fr-FR" dirty="0"/>
              <a:t>, y compris d’Outre-Mer. </a:t>
            </a:r>
          </a:p>
          <a:p>
            <a:pPr algn="just">
              <a:lnSpc>
                <a:spcPct val="100000"/>
              </a:lnSpc>
            </a:pPr>
            <a:endParaRPr lang="fr-FR" b="1" dirty="0"/>
          </a:p>
          <a:p>
            <a:pPr algn="just">
              <a:lnSpc>
                <a:spcPct val="100000"/>
              </a:lnSpc>
            </a:pPr>
            <a:r>
              <a:rPr lang="fr-FR" b="1" dirty="0"/>
              <a:t>Les Finales Nationales françaises </a:t>
            </a:r>
            <a:r>
              <a:rPr lang="fr-FR" dirty="0"/>
              <a:t>ont ensuite pour but de sélectionner </a:t>
            </a:r>
            <a:r>
              <a:rPr lang="fr-FR" b="1" dirty="0"/>
              <a:t>les 2 Équipes de France des Métiers qui représenteront notre pays à l’étranger</a:t>
            </a:r>
            <a:r>
              <a:rPr lang="fr-FR" dirty="0"/>
              <a:t>, lors de la compétition mondiale </a:t>
            </a:r>
            <a:r>
              <a:rPr lang="fr-FR" b="1" dirty="0" err="1"/>
              <a:t>WorldSkills</a:t>
            </a:r>
            <a:r>
              <a:rPr lang="fr-FR" b="1" dirty="0"/>
              <a:t> </a:t>
            </a:r>
            <a:r>
              <a:rPr lang="fr-FR" b="1" dirty="0" err="1"/>
              <a:t>Competition</a:t>
            </a:r>
            <a:r>
              <a:rPr lang="fr-FR" b="1" dirty="0"/>
              <a:t> </a:t>
            </a:r>
            <a:r>
              <a:rPr lang="fr-FR" dirty="0"/>
              <a:t>ou de la compétition </a:t>
            </a:r>
            <a:r>
              <a:rPr lang="fr-FR" b="1" dirty="0"/>
              <a:t>européenne </a:t>
            </a:r>
            <a:r>
              <a:rPr lang="fr-FR" b="1" dirty="0" err="1"/>
              <a:t>EuroSkills</a:t>
            </a:r>
            <a:r>
              <a:rPr lang="fr-FR" b="1" dirty="0"/>
              <a:t>.</a:t>
            </a:r>
          </a:p>
          <a:p>
            <a:pPr algn="just">
              <a:lnSpc>
                <a:spcPct val="100000"/>
              </a:lnSpc>
            </a:pPr>
            <a:endParaRPr lang="fr-FR" dirty="0"/>
          </a:p>
          <a:p>
            <a:pPr algn="just">
              <a:lnSpc>
                <a:spcPct val="100000"/>
              </a:lnSpc>
            </a:pPr>
            <a:r>
              <a:rPr lang="fr-FR" dirty="0"/>
              <a:t>Après les Finales Nationales, afin d’armer les compétiteurs français contre la pression et les exigences des compétitions internationales, </a:t>
            </a:r>
            <a:r>
              <a:rPr lang="fr-FR" dirty="0" err="1"/>
              <a:t>WorldSkills</a:t>
            </a:r>
            <a:r>
              <a:rPr lang="fr-FR" dirty="0"/>
              <a:t> France leur dispense un </a:t>
            </a:r>
            <a:r>
              <a:rPr lang="fr-FR" b="1" dirty="0"/>
              <a:t>entraînement à la fois technique, physique et mental de haut niveau</a:t>
            </a:r>
            <a:r>
              <a:rPr lang="fr-FR" dirty="0"/>
              <a:t>, encadré par des professionnels reconnus.</a:t>
            </a:r>
          </a:p>
          <a:p>
            <a:pPr algn="just">
              <a:lnSpc>
                <a:spcPct val="100000"/>
              </a:lnSpc>
            </a:pPr>
            <a:endParaRPr lang="fr-FR" dirty="0"/>
          </a:p>
          <a:p>
            <a:pPr algn="just">
              <a:lnSpc>
                <a:spcPct val="100000"/>
              </a:lnSpc>
            </a:pPr>
            <a:r>
              <a:rPr lang="fr-FR" dirty="0"/>
              <a:t>Pour cette édition, les meilleurs compétiteurs auront la chance d’intégrer l’Équipe de France des Métiers pour participer à la compétition</a:t>
            </a:r>
            <a:r>
              <a:rPr lang="fr-FR" dirty="0">
                <a:solidFill>
                  <a:srgbClr val="004169"/>
                </a:solidFill>
                <a:ea typeface="Euclid Flex Light" panose="020B0300030000000000" pitchFamily="34" charset="-128"/>
              </a:rPr>
              <a:t> </a:t>
            </a:r>
            <a:r>
              <a:rPr lang="fr-FR" b="1" dirty="0" err="1"/>
              <a:t>WorldSkills</a:t>
            </a:r>
            <a:r>
              <a:rPr lang="fr-FR" b="1" dirty="0"/>
              <a:t> Lyon 2024 </a:t>
            </a:r>
            <a:r>
              <a:rPr lang="fr-FR" dirty="0"/>
              <a:t>ou à la compétition </a:t>
            </a:r>
            <a:r>
              <a:rPr lang="fr-FR" b="1" dirty="0" err="1"/>
              <a:t>EuroSkills</a:t>
            </a:r>
            <a:r>
              <a:rPr lang="fr-FR" b="1" dirty="0"/>
              <a:t> Herning 2025 (Danemark).</a:t>
            </a:r>
          </a:p>
          <a:p>
            <a:pPr algn="just">
              <a:lnSpc>
                <a:spcPct val="100000"/>
              </a:lnSpc>
            </a:pP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92203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F12C3-8E59-D238-E4B3-1832AD1267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7322" y="1361395"/>
            <a:ext cx="4984750" cy="535543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r-FR" b="1" dirty="0"/>
              <a:t>C’EST QUOI ?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C’est une compétition internationale organisée tous les 2 ans, qui met en concurrence des jeunes professionnels de moins de 23 ans venus du monde entier, dans une soixantaine de métiers techniques, technologiques et artisanaux.</a:t>
            </a:r>
          </a:p>
          <a:p>
            <a:pPr algn="just">
              <a:lnSpc>
                <a:spcPct val="100000"/>
              </a:lnSpc>
            </a:pPr>
            <a:r>
              <a:rPr lang="fr-FR" b="1" dirty="0"/>
              <a:t>LES ÉPREUVES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Il s’agit de réaliser, en temps limité et en situation réelle, des productions qui concentrent les difficultés techniques de chaque métier. </a:t>
            </a:r>
          </a:p>
          <a:p>
            <a:pPr algn="just">
              <a:lnSpc>
                <a:spcPct val="100000"/>
              </a:lnSpc>
            </a:pPr>
            <a:r>
              <a:rPr lang="fr-FR" b="1" dirty="0"/>
              <a:t>Les qualités qui feront la différence ? 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La dextérité, la précision, la créativité, la rapidité d’exécution et le sang-froid.</a:t>
            </a:r>
          </a:p>
          <a:p>
            <a:pPr algn="just"/>
            <a:endParaRPr lang="en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42E547-A75A-0365-7E4C-9A83BCF8E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12" y="316366"/>
            <a:ext cx="10612665" cy="947737"/>
          </a:xfrm>
        </p:spPr>
        <p:txBody>
          <a:bodyPr>
            <a:normAutofit/>
          </a:bodyPr>
          <a:lstStyle/>
          <a:p>
            <a:r>
              <a:rPr lang="fr-FR" sz="3600" dirty="0"/>
              <a:t>La compétition nationale des métiers</a:t>
            </a:r>
            <a:endParaRPr lang="en-FR" sz="3600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943CD445-410B-F96F-6FC7-2DD142433A82}"/>
              </a:ext>
            </a:extLst>
          </p:cNvPr>
          <p:cNvSpPr txBox="1">
            <a:spLocks/>
          </p:cNvSpPr>
          <p:nvPr/>
        </p:nvSpPr>
        <p:spPr>
          <a:xfrm>
            <a:off x="6489928" y="1339283"/>
            <a:ext cx="4984750" cy="4179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000" b="1" dirty="0"/>
              <a:t>Deviens champion de France de ton métier !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Tu auras accès à une formation privilégiée avec l’Expert de ton métier.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Tu bénéficieras d’un véritable mentorat de la part d’anciens champions de France voire des champions du monde.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Tu auras une reconnaissance nationale de ton parcours qui donnera de la valeur à ton CV.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Tu seras reçu à l’Elysée comme les champions olympiques!</a:t>
            </a:r>
          </a:p>
          <a:p>
            <a:pPr algn="just"/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90590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D8C7FA-9C71-BA47-0021-9FFFBAD551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5685" y="1332953"/>
            <a:ext cx="2995725" cy="5034509"/>
          </a:xfrm>
        </p:spPr>
        <p:txBody>
          <a:bodyPr>
            <a:normAutofit/>
          </a:bodyPr>
          <a:lstStyle/>
          <a:p>
            <a:r>
              <a:rPr lang="fr-FR" sz="1600" b="1" dirty="0"/>
              <a:t>CONSTRUCTION</a:t>
            </a:r>
          </a:p>
          <a:p>
            <a:r>
              <a:rPr lang="fr-FR" sz="1600" dirty="0"/>
              <a:t>Aménagement urbain et réseaux de canalisations</a:t>
            </a:r>
          </a:p>
          <a:p>
            <a:r>
              <a:rPr lang="fr-FR" sz="1600" dirty="0"/>
              <a:t>Carrelage</a:t>
            </a:r>
          </a:p>
          <a:p>
            <a:r>
              <a:rPr lang="fr-FR" sz="1600" dirty="0"/>
              <a:t>Charpente</a:t>
            </a:r>
          </a:p>
          <a:p>
            <a:r>
              <a:rPr lang="fr-FR" sz="1600" dirty="0"/>
              <a:t>Construction Béton Armé</a:t>
            </a:r>
          </a:p>
          <a:p>
            <a:r>
              <a:rPr lang="fr-FR" sz="1600" dirty="0"/>
              <a:t>Construction Digitale</a:t>
            </a:r>
          </a:p>
          <a:p>
            <a:r>
              <a:rPr lang="fr-FR" sz="1600" dirty="0"/>
              <a:t>Couverture métallique</a:t>
            </a:r>
          </a:p>
          <a:p>
            <a:r>
              <a:rPr lang="fr-FR" sz="1600" dirty="0"/>
              <a:t>Ébénisterie</a:t>
            </a:r>
          </a:p>
          <a:p>
            <a:r>
              <a:rPr lang="fr-FR" sz="1600" dirty="0"/>
              <a:t>Installation Electrique</a:t>
            </a:r>
          </a:p>
          <a:p>
            <a:r>
              <a:rPr lang="fr-FR" sz="1600" dirty="0"/>
              <a:t>Maçonnerie</a:t>
            </a:r>
          </a:p>
          <a:p>
            <a:r>
              <a:rPr lang="fr-FR" sz="1600" dirty="0"/>
              <a:t>Menuiserie</a:t>
            </a:r>
          </a:p>
          <a:p>
            <a:r>
              <a:rPr lang="fr-FR" sz="1600" dirty="0"/>
              <a:t>Métallerie</a:t>
            </a:r>
          </a:p>
          <a:p>
            <a:r>
              <a:rPr lang="fr-FR" sz="1600" dirty="0"/>
              <a:t>Miroiterie</a:t>
            </a:r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20308F1-915D-46D9-F755-64EDB12E5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12" y="490538"/>
            <a:ext cx="6975701" cy="947969"/>
          </a:xfrm>
        </p:spPr>
        <p:txBody>
          <a:bodyPr/>
          <a:lstStyle/>
          <a:p>
            <a:r>
              <a:rPr lang="fr-FR" dirty="0"/>
              <a:t>LES METIERS EN COMPETITION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7F2D74-D641-CF31-C41A-38CC993DA555}"/>
              </a:ext>
            </a:extLst>
          </p:cNvPr>
          <p:cNvSpPr txBox="1"/>
          <p:nvPr/>
        </p:nvSpPr>
        <p:spPr>
          <a:xfrm>
            <a:off x="3496464" y="1332953"/>
            <a:ext cx="2705100" cy="4477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Peinture et décoration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Plâtrerie et construction sèche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Plomberie et chauffage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Solier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Taille de Pierre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fr-FR" sz="1600" dirty="0">
              <a:latin typeface="Frutiger LT Pro 55 Roman" panose="020B0602020204020204" pitchFamily="34" charset="77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HOTELLERIE RESTAURATION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Cuisine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Réceptionniste d’hôtellerie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Service en restaurant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Sommellerie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4D86963-5A8E-3FFA-0E40-F68F6DF33500}"/>
              </a:ext>
            </a:extLst>
          </p:cNvPr>
          <p:cNvSpPr txBox="1"/>
          <p:nvPr/>
        </p:nvSpPr>
        <p:spPr>
          <a:xfrm>
            <a:off x="6658768" y="1256753"/>
            <a:ext cx="2539661" cy="403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SERVICE DE PROXIMITE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Aide à la personne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Coiffure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Métiers de la Propreté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Soins Esthétiques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Soins infirmiers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fr-FR" sz="1600" dirty="0">
              <a:latin typeface="Frutiger LT Pro 55 Roman" panose="020B0602020204020204" pitchFamily="34" charset="77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VÉGÉTAL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Art floral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Horticulture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Jardinier-Paysagiste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655756-578E-BD73-62B9-2A8C21311067}"/>
              </a:ext>
            </a:extLst>
          </p:cNvPr>
          <p:cNvSpPr txBox="1"/>
          <p:nvPr/>
        </p:nvSpPr>
        <p:spPr>
          <a:xfrm>
            <a:off x="9741695" y="810902"/>
            <a:ext cx="2362200" cy="1737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600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SAVEURS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Boucherie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Boulangerie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Pâtisserie-Confiserie</a:t>
            </a:r>
          </a:p>
        </p:txBody>
      </p:sp>
    </p:spTree>
    <p:extLst>
      <p:ext uri="{BB962C8B-B14F-4D97-AF65-F5344CB8AC3E}">
        <p14:creationId xmlns:p14="http://schemas.microsoft.com/office/powerpoint/2010/main" val="323141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73161388-E74B-BC25-DF10-AFF52E38F257}"/>
              </a:ext>
            </a:extLst>
          </p:cNvPr>
          <p:cNvSpPr txBox="1">
            <a:spLocks/>
          </p:cNvSpPr>
          <p:nvPr/>
        </p:nvSpPr>
        <p:spPr>
          <a:xfrm>
            <a:off x="432478" y="1154905"/>
            <a:ext cx="5903007" cy="5354752"/>
          </a:xfrm>
          <a:prstGeom prst="rect">
            <a:avLst/>
          </a:prstGeom>
        </p:spPr>
        <p:txBody>
          <a:bodyPr numCol="2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/>
                </a:solidFill>
              </a:rPr>
              <a:t>MOBILITE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Cycle et Motocycle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Maintenance des matériels</a:t>
            </a:r>
          </a:p>
          <a:p>
            <a:r>
              <a:rPr lang="fr-FR" sz="1600" dirty="0">
                <a:solidFill>
                  <a:schemeClr val="tx1"/>
                </a:solidFill>
              </a:rPr>
              <a:t>Mécanique Véhicule Industriel</a:t>
            </a:r>
          </a:p>
          <a:p>
            <a:r>
              <a:rPr lang="fr-FR" sz="1600" dirty="0">
                <a:solidFill>
                  <a:schemeClr val="tx1"/>
                </a:solidFill>
              </a:rPr>
              <a:t>Peinture automobile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Technologie Automobile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Tôlerie – Carrosserie</a:t>
            </a: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fr-FR" sz="1600" b="1" dirty="0">
                <a:solidFill>
                  <a:schemeClr val="tx1"/>
                </a:solidFill>
              </a:rPr>
              <a:t>COMMUNICATION ET NUMÉRIQUE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3D Game Art</a:t>
            </a:r>
          </a:p>
          <a:p>
            <a:r>
              <a:rPr lang="fr-FR" sz="1600" dirty="0">
                <a:solidFill>
                  <a:schemeClr val="tx1"/>
                </a:solidFill>
              </a:rPr>
              <a:t>Administration des </a:t>
            </a:r>
          </a:p>
          <a:p>
            <a:r>
              <a:rPr lang="fr-FR" sz="1600" dirty="0">
                <a:solidFill>
                  <a:schemeClr val="tx1"/>
                </a:solidFill>
              </a:rPr>
              <a:t>systèmes et des réseaux informatiques</a:t>
            </a:r>
          </a:p>
          <a:p>
            <a:r>
              <a:rPr lang="fr-FR" sz="1600" dirty="0">
                <a:solidFill>
                  <a:schemeClr val="tx1"/>
                </a:solidFill>
              </a:rPr>
              <a:t>Arts graphiques et </a:t>
            </a:r>
            <a:r>
              <a:rPr lang="fr-FR" sz="1600" dirty="0" err="1">
                <a:solidFill>
                  <a:schemeClr val="tx1"/>
                </a:solidFill>
              </a:rPr>
              <a:t>pre-presse</a:t>
            </a:r>
            <a:endParaRPr lang="fr-FR" sz="1600" dirty="0">
              <a:solidFill>
                <a:schemeClr val="tx1"/>
              </a:solidFill>
            </a:endParaRPr>
          </a:p>
          <a:p>
            <a:r>
              <a:rPr lang="fr-FR" sz="1600" dirty="0">
                <a:solidFill>
                  <a:schemeClr val="tx1"/>
                </a:solidFill>
              </a:rPr>
              <a:t>Câblage des réseaux très haut débit</a:t>
            </a:r>
          </a:p>
          <a:p>
            <a:r>
              <a:rPr lang="fr-FR" sz="1600" dirty="0">
                <a:solidFill>
                  <a:schemeClr val="tx1"/>
                </a:solidFill>
              </a:rPr>
              <a:t>Cyber sécurité</a:t>
            </a:r>
          </a:p>
          <a:p>
            <a:r>
              <a:rPr lang="fr-FR" sz="1600" dirty="0">
                <a:solidFill>
                  <a:schemeClr val="tx1"/>
                </a:solidFill>
              </a:rPr>
              <a:t>Cloud </a:t>
            </a:r>
            <a:r>
              <a:rPr lang="fr-FR" sz="1600" dirty="0" err="1">
                <a:solidFill>
                  <a:schemeClr val="tx1"/>
                </a:solidFill>
              </a:rPr>
              <a:t>Computing</a:t>
            </a:r>
            <a:endParaRPr lang="fr-FR" sz="1600" dirty="0">
              <a:solidFill>
                <a:schemeClr val="tx1"/>
              </a:solidFill>
            </a:endParaRPr>
          </a:p>
          <a:p>
            <a:r>
              <a:rPr lang="fr-FR" sz="1600" dirty="0">
                <a:solidFill>
                  <a:schemeClr val="tx1"/>
                </a:solidFill>
              </a:rPr>
              <a:t>Imprimerie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Solutions Logicielles</a:t>
            </a:r>
          </a:p>
          <a:p>
            <a:r>
              <a:rPr lang="fr-FR" sz="1600" dirty="0">
                <a:solidFill>
                  <a:schemeClr val="tx1"/>
                </a:solidFill>
              </a:rPr>
              <a:t>Visual merchandising</a:t>
            </a:r>
          </a:p>
          <a:p>
            <a:r>
              <a:rPr lang="fr-FR" sz="1600" dirty="0">
                <a:solidFill>
                  <a:schemeClr val="tx1"/>
                </a:solidFill>
              </a:rPr>
              <a:t>Challenge entrepreneurial </a:t>
            </a:r>
            <a:br>
              <a:rPr lang="fr-FR" sz="1600" dirty="0">
                <a:solidFill>
                  <a:schemeClr val="tx1"/>
                </a:solidFill>
              </a:rPr>
            </a:br>
            <a:r>
              <a:rPr lang="fr-FR" sz="1600" dirty="0">
                <a:solidFill>
                  <a:schemeClr val="tx1"/>
                </a:solidFill>
              </a:rPr>
              <a:t>par équipe</a:t>
            </a:r>
          </a:p>
          <a:p>
            <a:endParaRPr lang="fr-FR" sz="1600" dirty="0">
              <a:latin typeface="+mn-lt"/>
            </a:endParaRPr>
          </a:p>
        </p:txBody>
      </p:sp>
      <p:sp>
        <p:nvSpPr>
          <p:cNvPr id="8" name="Titre 3">
            <a:extLst>
              <a:ext uri="{FF2B5EF4-FFF2-40B4-BE49-F238E27FC236}">
                <a16:creationId xmlns:a16="http://schemas.microsoft.com/office/drawing/2014/main" id="{812D1926-587C-9FC2-A0EE-F810993A3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36" y="207168"/>
            <a:ext cx="6915377" cy="947737"/>
          </a:xfrm>
        </p:spPr>
        <p:txBody>
          <a:bodyPr/>
          <a:lstStyle/>
          <a:p>
            <a:r>
              <a:rPr lang="fr-FR" dirty="0"/>
              <a:t>LES METIERS EN COMPETITION</a:t>
            </a:r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51817FFE-A6BC-FECA-5E6C-812A8C70E148}"/>
              </a:ext>
            </a:extLst>
          </p:cNvPr>
          <p:cNvSpPr txBox="1">
            <a:spLocks/>
          </p:cNvSpPr>
          <p:nvPr/>
        </p:nvSpPr>
        <p:spPr>
          <a:xfrm>
            <a:off x="6825342" y="1154905"/>
            <a:ext cx="5181600" cy="5202352"/>
          </a:xfrm>
          <a:prstGeom prst="rect">
            <a:avLst/>
          </a:prstGeom>
        </p:spPr>
        <p:txBody>
          <a:bodyPr numCol="2" spcCol="14400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600" b="1" dirty="0">
                <a:solidFill>
                  <a:schemeClr val="tx1"/>
                </a:solidFill>
              </a:rPr>
              <a:t>FABRICATION</a:t>
            </a:r>
          </a:p>
          <a:p>
            <a:r>
              <a:rPr lang="fr-FR" sz="1600" dirty="0">
                <a:solidFill>
                  <a:schemeClr val="tx1"/>
                </a:solidFill>
              </a:rPr>
              <a:t>Bijouterie-Joaillerie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Chaudronnerie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Contrôle industriel</a:t>
            </a:r>
          </a:p>
          <a:p>
            <a:r>
              <a:rPr lang="fr-FR" sz="1600" dirty="0">
                <a:solidFill>
                  <a:schemeClr val="tx1"/>
                </a:solidFill>
              </a:rPr>
              <a:t>CAO - Ingénierie Mécanique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Électronique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Fraisage</a:t>
            </a:r>
          </a:p>
          <a:p>
            <a:r>
              <a:rPr lang="fr-FR" sz="1600" dirty="0">
                <a:solidFill>
                  <a:schemeClr val="tx1"/>
                </a:solidFill>
              </a:rPr>
              <a:t>Intégration Robotique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Maintenance Aéronautique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Maroquinerie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Mécatronique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Mode et Création</a:t>
            </a:r>
          </a:p>
          <a:p>
            <a:r>
              <a:rPr lang="fr-FR" sz="1600" dirty="0">
                <a:solidFill>
                  <a:schemeClr val="tx1"/>
                </a:solidFill>
              </a:rPr>
              <a:t>Production industrielle en équipe</a:t>
            </a:r>
          </a:p>
          <a:p>
            <a:r>
              <a:rPr lang="fr-FR" sz="1600" dirty="0">
                <a:solidFill>
                  <a:schemeClr val="tx1"/>
                </a:solidFill>
              </a:rPr>
              <a:t>Réfrigération technique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Robotique 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Soudage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Tournage</a:t>
            </a:r>
          </a:p>
          <a:p>
            <a:endParaRPr lang="fr-F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7058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Une image contenant texte, capture d’écran, logiciel, Site web&#10;&#10;Description générée automatiquement">
            <a:extLst>
              <a:ext uri="{FF2B5EF4-FFF2-40B4-BE49-F238E27FC236}">
                <a16:creationId xmlns:a16="http://schemas.microsoft.com/office/drawing/2014/main" id="{F3CA09C3-930F-E4DF-3D3E-26B37FCBCB8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5239" y="177711"/>
            <a:ext cx="5128304" cy="6680289"/>
          </a:xfr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4CF82E-A794-EEC4-B464-FA55863222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b="1" dirty="0">
                <a:latin typeface="Frutiger LT Pro 55 Roman"/>
              </a:rPr>
              <a:t>Métier :</a:t>
            </a:r>
            <a:r>
              <a:rPr lang="fr-FR" dirty="0">
                <a:latin typeface="Frutiger LT Pro 55 Roman"/>
              </a:rPr>
              <a:t> Charpentier</a:t>
            </a:r>
          </a:p>
          <a:p>
            <a:r>
              <a:rPr lang="fr-FR" b="1" dirty="0">
                <a:latin typeface="Frutiger LT Pro 55 Roman"/>
              </a:rPr>
              <a:t>Compétition :</a:t>
            </a:r>
            <a:r>
              <a:rPr lang="fr-FR" dirty="0">
                <a:latin typeface="Frutiger LT Pro 55 Roman"/>
              </a:rPr>
              <a:t> </a:t>
            </a:r>
            <a:r>
              <a:rPr lang="fr-FR" dirty="0" err="1">
                <a:latin typeface="Frutiger LT Pro 55 Roman"/>
              </a:rPr>
              <a:t>Euroskills</a:t>
            </a:r>
            <a:r>
              <a:rPr lang="fr-FR" dirty="0">
                <a:latin typeface="Frutiger LT Pro 55 Roman"/>
              </a:rPr>
              <a:t> 2023</a:t>
            </a:r>
          </a:p>
          <a:p>
            <a:r>
              <a:rPr lang="fr-FR" b="1" dirty="0">
                <a:latin typeface="Frutiger LT Pro 55 Roman"/>
              </a:rPr>
              <a:t>Médaille :</a:t>
            </a:r>
            <a:r>
              <a:rPr lang="fr-FR" dirty="0">
                <a:latin typeface="Frutiger LT Pro 55 Roman"/>
              </a:rPr>
              <a:t> Bronze</a:t>
            </a:r>
          </a:p>
          <a:p>
            <a:endParaRPr lang="fr-FR" dirty="0"/>
          </a:p>
          <a:p>
            <a:r>
              <a:rPr lang="fr-FR" dirty="0"/>
              <a:t>	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		Photo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D5AAEB8-0B3D-1789-ADA4-664C9A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Ambassadeur </a:t>
            </a:r>
            <a:br>
              <a:rPr lang="fr-FR" dirty="0"/>
            </a:br>
            <a:r>
              <a:rPr lang="fr-FR" dirty="0"/>
              <a:t>Romain SIMON</a:t>
            </a:r>
          </a:p>
        </p:txBody>
      </p:sp>
      <p:pic>
        <p:nvPicPr>
          <p:cNvPr id="8" name="Image 7" descr="Une image contenant personne, Visage humain, verres, T-shirt&#10;&#10;Description générée automatiquement">
            <a:extLst>
              <a:ext uri="{FF2B5EF4-FFF2-40B4-BE49-F238E27FC236}">
                <a16:creationId xmlns:a16="http://schemas.microsoft.com/office/drawing/2014/main" id="{1F6C37FE-9A68-6B4D-7F0B-720301748B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407" y="2897090"/>
            <a:ext cx="2367309" cy="35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381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Office Theme">
  <a:themeElements>
    <a:clrScheme name="WSFR">
      <a:dk1>
        <a:srgbClr val="21539F"/>
      </a:dk1>
      <a:lt1>
        <a:srgbClr val="FFFFFF"/>
      </a:lt1>
      <a:dk2>
        <a:srgbClr val="21539F"/>
      </a:dk2>
      <a:lt2>
        <a:srgbClr val="FFFFFF"/>
      </a:lt2>
      <a:accent1>
        <a:srgbClr val="1D2D51"/>
      </a:accent1>
      <a:accent2>
        <a:srgbClr val="E83C59"/>
      </a:accent2>
      <a:accent3>
        <a:srgbClr val="44506E"/>
      </a:accent3>
      <a:accent4>
        <a:srgbClr val="6FA1EB"/>
      </a:accent4>
      <a:accent5>
        <a:srgbClr val="F28699"/>
      </a:accent5>
      <a:accent6>
        <a:srgbClr val="FFFFFF"/>
      </a:accent6>
      <a:hlink>
        <a:srgbClr val="21539F"/>
      </a:hlink>
      <a:folHlink>
        <a:srgbClr val="E83B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661</Words>
  <Application>Microsoft Office PowerPoint</Application>
  <PresentationFormat>Grand écran</PresentationFormat>
  <Paragraphs>143</Paragraphs>
  <Slides>14</Slides>
  <Notes>0</Notes>
  <HiddenSlides>0</HiddenSlides>
  <MMClips>3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3" baseType="lpstr">
      <vt:lpstr>Arial</vt:lpstr>
      <vt:lpstr>Calibri</vt:lpstr>
      <vt:lpstr>Euclid Flex</vt:lpstr>
      <vt:lpstr>Euclid Flex Light</vt:lpstr>
      <vt:lpstr>Euclid Flex Medium</vt:lpstr>
      <vt:lpstr>Frutiger 55 Roman</vt:lpstr>
      <vt:lpstr>Frutiger LT Pro 55 Roman</vt:lpstr>
      <vt:lpstr>Frutiger LT Pro 95 UltraBlack</vt:lpstr>
      <vt:lpstr>Office Theme</vt:lpstr>
      <vt:lpstr>WORLDSKILLS FRANCE Mettre le métier au cœur de l’envie et de la fierté de chaque jeune</vt:lpstr>
      <vt:lpstr>Présentation PowerPoint</vt:lpstr>
      <vt:lpstr>WORLDSKILLS : un mouvement mondial</vt:lpstr>
      <vt:lpstr>Présentation PowerPoint</vt:lpstr>
      <vt:lpstr>La compétition nationale des métiers</vt:lpstr>
      <vt:lpstr>La compétition nationale des métiers</vt:lpstr>
      <vt:lpstr>LES METIERS EN COMPETITION</vt:lpstr>
      <vt:lpstr>LES METIERS EN COMPETITION</vt:lpstr>
      <vt:lpstr>Ambassadeur  Romain SIMON</vt:lpstr>
      <vt:lpstr>Présentation PowerPoint</vt:lpstr>
      <vt:lpstr>compétition mondiale worldskills 2024</vt:lpstr>
      <vt:lpstr>DANS LEURS YEUX ✨</vt:lpstr>
      <vt:lpstr>Vidéo de la compétition mondiale à Kazan en 2019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Hirgorome</dc:creator>
  <cp:lastModifiedBy>Vincent SIMON</cp:lastModifiedBy>
  <cp:revision>49</cp:revision>
  <cp:lastPrinted>2024-03-19T14:06:55Z</cp:lastPrinted>
  <dcterms:created xsi:type="dcterms:W3CDTF">2024-02-07T15:18:11Z</dcterms:created>
  <dcterms:modified xsi:type="dcterms:W3CDTF">2024-04-08T14:53:35Z</dcterms:modified>
</cp:coreProperties>
</file>