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66" r:id="rId3"/>
    <p:sldId id="265" r:id="rId4"/>
    <p:sldId id="268" r:id="rId5"/>
    <p:sldId id="269" r:id="rId6"/>
    <p:sldId id="270" r:id="rId7"/>
    <p:sldId id="267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2" r:id="rId17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61"/>
    <p:restoredTop sz="94668"/>
  </p:normalViewPr>
  <p:slideViewPr>
    <p:cSldViewPr snapToGrid="0">
      <p:cViewPr varScale="1">
        <p:scale>
          <a:sx n="59" d="100"/>
          <a:sy n="59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DC6-6ABE-5C4D-835A-1CDF071B8616}" type="datetimeFigureOut">
              <a:rPr lang="en-FR" smtClean="0"/>
              <a:t>05/15/2024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9C2A0-712A-BC41-ADE1-45321461426F}" type="slidenum">
              <a:rPr lang="en-FR" smtClean="0"/>
              <a:t>‹N°›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0014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AE9239-ACDB-5DCB-54DB-9A292041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2253237"/>
            <a:ext cx="7504616" cy="11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84DB125-2440-AEE9-134F-4088878B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3602237"/>
            <a:ext cx="10515600" cy="236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2A8A-77FD-2301-1E58-A24881DB02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747131"/>
            <a:ext cx="4296937" cy="853069"/>
          </a:xfrm>
        </p:spPr>
        <p:txBody>
          <a:bodyPr anchor="b">
            <a:normAutofit/>
          </a:bodyPr>
          <a:lstStyle>
            <a:lvl1pPr algn="l">
              <a:defRPr sz="2400" cap="all" baseline="0">
                <a:solidFill>
                  <a:schemeClr val="tx1"/>
                </a:solidFill>
                <a:latin typeface="Frutiger LT Pro 95 UltraBlack" panose="020B0602020204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2CEC-FB2D-E01B-32F6-378E462D7E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673072"/>
            <a:ext cx="4296937" cy="4345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cap="all" baseline="0">
                <a:solidFill>
                  <a:schemeClr val="tx1"/>
                </a:solidFill>
                <a:latin typeface="Frutiger LT Pro 55 Roman" panose="020B0602020204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1149AC03-A05D-1C89-3725-2B9D4A91C5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475" y="747130"/>
            <a:ext cx="4691196" cy="53637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53CFD4EC-FA44-7CB9-C974-86DD1FB59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2352675"/>
            <a:ext cx="4297363" cy="3757612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cap="none" baseline="0">
                <a:solidFill>
                  <a:schemeClr val="tx1"/>
                </a:solidFill>
                <a:latin typeface="Frutiger LT Pro 55 Roman" panose="020B0602020204020204" pitchFamily="34" charset="77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Frutiger LT Pro 55 Roman" panose="020B0602020204020204" pitchFamily="34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444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3ECEF-AE34-5387-219C-60995A32E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6790"/>
            <a:ext cx="7966462" cy="2142660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D0088-A922-547B-BA04-C86578F9D4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64217"/>
            <a:ext cx="10515600" cy="875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Image 5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A7C983B-38ED-16B5-F29C-AD6789F59A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2088" y="89452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928D5B-4A15-B161-B896-C2C43E887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5238" y="490538"/>
            <a:ext cx="5229225" cy="5788025"/>
          </a:xfrm>
        </p:spPr>
        <p:txBody>
          <a:bodyPr/>
          <a:lstStyle/>
          <a:p>
            <a:endParaRPr lang="en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6EB551-8AEB-897C-B412-AD45F322D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013" y="1605777"/>
            <a:ext cx="4984750" cy="467278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475913E-8190-4FE3-37B1-01C104942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2013" y="490538"/>
            <a:ext cx="4984750" cy="947969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AA00E33-90F0-57A4-5EB3-360AF0FF5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0138" y="5287341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2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89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581F0CC-E562-1D1D-C90C-B7FEF9BBE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46700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1581F0CC-E562-1D1D-C90C-B7FEF9BBE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3528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C53F0-4443-AEDE-F800-B6495156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2253237"/>
            <a:ext cx="7504616" cy="1175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1710F9-7B9D-6E03-69A2-BEC423DB3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3472" y="3612994"/>
            <a:ext cx="10515600" cy="236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5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5" r:id="rId4"/>
    <p:sldLayoutId id="2147483652" r:id="rId5"/>
    <p:sldLayoutId id="2147483659" r:id="rId6"/>
    <p:sldLayoutId id="2147483657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baseline="0">
          <a:solidFill>
            <a:schemeClr val="bg1"/>
          </a:solidFill>
          <a:latin typeface="Frutiger LT Pro 95 UltraBlack" panose="020B0602020204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 cap="all" baseline="0">
          <a:solidFill>
            <a:schemeClr val="bg1"/>
          </a:solidFill>
          <a:latin typeface="Frutiger LT Pro 55 Roman" panose="020B0602020204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404B-0331-216E-5F57-B19F9489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1887477"/>
            <a:ext cx="7504616" cy="1175763"/>
          </a:xfrm>
        </p:spPr>
        <p:txBody>
          <a:bodyPr anchor="b">
            <a:normAutofit/>
          </a:bodyPr>
          <a:lstStyle/>
          <a:p>
            <a:r>
              <a:rPr lang="fr-FR" dirty="0"/>
              <a:t>Fiers de nos métiers !  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D81E-C0C7-B4B7-3E9D-334E6C6C4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472" y="3063240"/>
            <a:ext cx="10515600" cy="2363246"/>
          </a:xfrm>
        </p:spPr>
        <p:txBody>
          <a:bodyPr/>
          <a:lstStyle/>
          <a:p>
            <a:r>
              <a:rPr lang="fr-FR" dirty="0"/>
              <a:t>Présentation générale </a:t>
            </a:r>
            <a:r>
              <a:rPr lang="fr-FR" dirty="0" err="1"/>
              <a:t>WorldSkills</a:t>
            </a:r>
            <a:r>
              <a:rPr lang="fr-FR" dirty="0"/>
              <a:t> France</a:t>
            </a:r>
          </a:p>
        </p:txBody>
      </p:sp>
    </p:spTree>
    <p:extLst>
      <p:ext uri="{BB962C8B-B14F-4D97-AF65-F5344CB8AC3E}">
        <p14:creationId xmlns:p14="http://schemas.microsoft.com/office/powerpoint/2010/main" val="2651826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886" y="747131"/>
            <a:ext cx="6248400" cy="853069"/>
          </a:xfrm>
        </p:spPr>
        <p:txBody>
          <a:bodyPr>
            <a:normAutofit fontScale="90000"/>
          </a:bodyPr>
          <a:lstStyle/>
          <a:p>
            <a:r>
              <a:rPr lang="en-US" dirty="0"/>
              <a:t>CHIFFRES CLÉS DE LA COMPÉTITION NATIONALE DES MÉTIERS 2023</a:t>
            </a:r>
            <a:endParaRPr lang="fr-FR" dirty="0"/>
          </a:p>
        </p:txBody>
      </p:sp>
      <p:pic>
        <p:nvPicPr>
          <p:cNvPr id="6" name="Espace réservé pour une image  5" descr="Une image contenant concert, public, spectacle, événement&#10;&#10;Description générée automatiquement">
            <a:extLst>
              <a:ext uri="{FF2B5EF4-FFF2-40B4-BE49-F238E27FC236}">
                <a16:creationId xmlns:a16="http://schemas.microsoft.com/office/drawing/2014/main" id="{24CF54E6-A509-8305-71C0-38CFFB34EA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877" r="20877"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0943" y="1841047"/>
            <a:ext cx="4297363" cy="37576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69 métiers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compétition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763 </a:t>
            </a:r>
            <a:r>
              <a:rPr lang="en-US" sz="1800" dirty="0" err="1"/>
              <a:t>compétiteurs</a:t>
            </a:r>
            <a:r>
              <a:rPr lang="en-US" sz="1800" dirty="0"/>
              <a:t> </a:t>
            </a:r>
            <a:r>
              <a:rPr lang="en-US" sz="1800" dirty="0" err="1"/>
              <a:t>régionaux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+ 100 </a:t>
            </a:r>
            <a:r>
              <a:rPr lang="en-US" sz="1800" dirty="0" err="1"/>
              <a:t>compétiteurs</a:t>
            </a:r>
            <a:r>
              <a:rPr lang="en-US" sz="1800" dirty="0"/>
              <a:t> </a:t>
            </a:r>
            <a:r>
              <a:rPr lang="en-US" sz="1800" dirty="0" err="1"/>
              <a:t>internationaux</a:t>
            </a:r>
            <a:r>
              <a:rPr lang="en-US" sz="1800" dirty="0"/>
              <a:t> </a:t>
            </a:r>
            <a:r>
              <a:rPr lang="en-US" sz="1800" dirty="0" err="1"/>
              <a:t>invités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740 </a:t>
            </a:r>
            <a:r>
              <a:rPr lang="en-US" sz="1800" dirty="0" err="1"/>
              <a:t>jurés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80.000 m² sur 4 halls </a:t>
            </a:r>
            <a:r>
              <a:rPr lang="en-US" sz="1800" dirty="0" err="1"/>
              <a:t>d’Eurexpo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70 animations </a:t>
            </a:r>
            <a:r>
              <a:rPr lang="en-US" sz="1800" dirty="0" err="1"/>
              <a:t>ludiques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60.000 </a:t>
            </a:r>
            <a:r>
              <a:rPr lang="en-US" sz="1800" dirty="0" err="1"/>
              <a:t>visiteurs</a:t>
            </a:r>
            <a:endParaRPr lang="en-US" sz="1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73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C493-107B-6658-77F0-02E9CCEC903F}"/>
              </a:ext>
            </a:extLst>
          </p:cNvPr>
          <p:cNvSpPr txBox="1">
            <a:spLocks/>
          </p:cNvSpPr>
          <p:nvPr/>
        </p:nvSpPr>
        <p:spPr>
          <a:xfrm>
            <a:off x="348343" y="66242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Les métiers en compétition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6EAE13-6433-9671-AC79-F02402234CBC}"/>
              </a:ext>
            </a:extLst>
          </p:cNvPr>
          <p:cNvSpPr txBox="1">
            <a:spLocks/>
          </p:cNvSpPr>
          <p:nvPr/>
        </p:nvSpPr>
        <p:spPr>
          <a:xfrm>
            <a:off x="58422" y="644977"/>
            <a:ext cx="3127662" cy="53351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bg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3D GAME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ADMINISTRATION DES SYSTÈMES &amp; DES RÉSEAUX INFORMATIQUES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AIDE À LA PERSONNE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AMÉNAGEMENT URBAIN &amp; RÉSEAUX DE CANALISATIONS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ART FLORAL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ARTS GRAPHIQUES &amp; PRÉ-PRESSE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BIJOUTERIE - JOAILLERIE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BIM – CONSTRUCTION DIGITALE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BOUCHERIE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BOULANGERIE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CÂBLAGE DES RÉSEAUX TRÈS HAUT DÉBIT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CARRELAGE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CHARPENTE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CHAUDRONNERIE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COIFFURE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6FFEACC0-707F-3C26-38D5-20A373260298}"/>
              </a:ext>
            </a:extLst>
          </p:cNvPr>
          <p:cNvSpPr txBox="1">
            <a:spLocks/>
          </p:cNvSpPr>
          <p:nvPr/>
        </p:nvSpPr>
        <p:spPr>
          <a:xfrm>
            <a:off x="2983048" y="644977"/>
            <a:ext cx="3171536" cy="5335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bg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CONSTRUCTION BÉTON ARMÉ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CONTRÔLE INDUSTRIEL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COUVERTURE MÉTALLIQUE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CUISINE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CYBER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CYCLE &amp; MOTOCYCLE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DAO - DESSIN INDUSTRIEL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ÉBÉNISTERIE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ÉLECTRONIQUE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CHALLENGE ENTREPRENEURIAL PAR ÉQUIPE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FRAISAGE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HORTICULTURE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IMPRIMERIE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INSTALLATION </a:t>
            </a:r>
            <a:r>
              <a:rPr lang="fr-FR" sz="1400" dirty="0" err="1">
                <a:solidFill>
                  <a:schemeClr val="tx1"/>
                </a:solidFill>
              </a:rPr>
              <a:t>éLECTRIQUE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INTÉGRATION ROBOTIQUE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JARDINIER - PAYSAGISTE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304743E6-54BC-116C-AE8D-8D963A1356EA}"/>
              </a:ext>
            </a:extLst>
          </p:cNvPr>
          <p:cNvSpPr txBox="1">
            <a:spLocks/>
          </p:cNvSpPr>
          <p:nvPr/>
        </p:nvSpPr>
        <p:spPr>
          <a:xfrm>
            <a:off x="6037415" y="644977"/>
            <a:ext cx="3171537" cy="53351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MAÇONNERIE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MAINTENANCE AÉRONOTIQUE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MAINTENANCE DES MATÉRIELS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MARBRERIE DESIGN (DÉMO)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MÉCANIQUE VÉHICULE INDUSTRIEL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MÉCATRONIQUE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MENUISERIE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MÉTALLERIE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MÉTIERS DE LA PROPRETÉ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MIROITERIE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MODE et CRÉATION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PÂTISSERIE-CONFISERIE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PEINTURE et DÉCORATION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PLÂTRERIE et CONSTRUCTION SÈCHE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PLOMBERIE et CHAUFFAGE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PRODUCTION INDUSTRIELLE EN ÉQUIPE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66E69531-760E-5B58-03E1-53852744D1CD}"/>
              </a:ext>
            </a:extLst>
          </p:cNvPr>
          <p:cNvSpPr txBox="1">
            <a:spLocks/>
          </p:cNvSpPr>
          <p:nvPr/>
        </p:nvSpPr>
        <p:spPr>
          <a:xfrm>
            <a:off x="9283404" y="269944"/>
            <a:ext cx="3049616" cy="5228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RÉCEPTIONNISTE D’HÔTELLERIE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RÉFRIGÉRATION TECHNIQUE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SERVICE EN RESTAURANT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SOINS ESTHÉTIQUES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SOINS INFIRMIERS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SOLIER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SOLUTIONS LOGICIELLES EN ENTREPRISE - ERP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SOMMELLERIE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SOUDAGE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TAILLE DE PIERRE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TECHNOLOGIE AUTOMOBILE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TÔLERIE - </a:t>
            </a:r>
            <a:r>
              <a:rPr lang="fr-FR" sz="1400" cap="all" dirty="0" err="1">
                <a:latin typeface="Frutiger LT Pro 55 Roman" panose="020B0602020204020204" pitchFamily="34" charset="77"/>
              </a:rPr>
              <a:t>CArROSSERIE</a:t>
            </a:r>
            <a:endParaRPr lang="fr-FR" sz="1400" cap="all" dirty="0">
              <a:latin typeface="Frutiger LT Pro 55 Roman" panose="020B0602020204020204" pitchFamily="34" charset="77"/>
            </a:endParaRP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TOURNAGE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VISUAL MERCHANDISING</a:t>
            </a:r>
          </a:p>
          <a:p>
            <a:pPr marL="285750" indent="-285750"/>
            <a:r>
              <a:rPr lang="fr-FR" sz="1400" cap="all" dirty="0">
                <a:latin typeface="Frutiger LT Pro 55 Roman" panose="020B0602020204020204" pitchFamily="34" charset="77"/>
              </a:rPr>
              <a:t>WEB TECHNOLOGIES</a:t>
            </a:r>
          </a:p>
          <a:p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6269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C493-107B-6658-77F0-02E9CCEC903F}"/>
              </a:ext>
            </a:extLst>
          </p:cNvPr>
          <p:cNvSpPr txBox="1">
            <a:spLocks/>
          </p:cNvSpPr>
          <p:nvPr/>
        </p:nvSpPr>
        <p:spPr>
          <a:xfrm>
            <a:off x="794657" y="286803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LA COMPÉTITION EUROPÉENNE DES MÉTIERS EUROSKILLS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76E104-B11E-DA0B-C567-F1159DA1E43E}"/>
              </a:ext>
            </a:extLst>
          </p:cNvPr>
          <p:cNvSpPr txBox="1"/>
          <p:nvPr/>
        </p:nvSpPr>
        <p:spPr>
          <a:xfrm>
            <a:off x="794657" y="1431823"/>
            <a:ext cx="10863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Organisée par </a:t>
            </a:r>
            <a:r>
              <a:rPr lang="fr-FR" dirty="0" err="1">
                <a:latin typeface="Frutiger LT Pro 55 Roman" panose="020B0602020204020204" pitchFamily="34" charset="77"/>
              </a:rPr>
              <a:t>WorldSkills</a:t>
            </a:r>
            <a:r>
              <a:rPr lang="fr-FR" dirty="0">
                <a:latin typeface="Frutiger LT Pro 55 Roman" panose="020B0602020204020204" pitchFamily="34" charset="77"/>
              </a:rPr>
              <a:t> Europe la compétition EuroSkills rassemble </a:t>
            </a:r>
            <a:r>
              <a:rPr lang="fr-FR" b="1" dirty="0">
                <a:latin typeface="Frutiger LT Pro 55 Roman" panose="020B0602020204020204" pitchFamily="34" charset="77"/>
              </a:rPr>
              <a:t>les meilleurs champions européens.</a:t>
            </a:r>
            <a:br>
              <a:rPr lang="fr-FR" dirty="0">
                <a:latin typeface="Frutiger LT Pro 55 Roman" panose="020B0602020204020204" pitchFamily="34" charset="77"/>
              </a:rPr>
            </a:b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La France titularise une </a:t>
            </a:r>
            <a:r>
              <a:rPr lang="fr-FR" b="1" dirty="0">
                <a:latin typeface="Frutiger LT Pro 55 Roman" panose="020B0602020204020204" pitchFamily="34" charset="77"/>
              </a:rPr>
              <a:t>Équipe de France des métiers</a:t>
            </a:r>
            <a:r>
              <a:rPr lang="fr-FR" dirty="0">
                <a:latin typeface="Frutiger LT Pro 55 Roman" panose="020B0602020204020204" pitchFamily="34" charset="77"/>
              </a:rPr>
              <a:t> issus de la Compétition nationale.</a:t>
            </a:r>
            <a:br>
              <a:rPr lang="fr-FR" dirty="0">
                <a:latin typeface="Frutiger LT Pro 55 Roman" panose="020B0602020204020204" pitchFamily="34" charset="77"/>
              </a:rPr>
            </a:b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Généralement ce sont les </a:t>
            </a:r>
            <a:r>
              <a:rPr lang="fr-FR" b="1" dirty="0">
                <a:latin typeface="Frutiger LT Pro 55 Roman" panose="020B0602020204020204" pitchFamily="34" charset="77"/>
              </a:rPr>
              <a:t>seconds de la sélection </a:t>
            </a:r>
            <a:r>
              <a:rPr lang="fr-FR" dirty="0">
                <a:latin typeface="Frutiger LT Pro 55 Roman" panose="020B0602020204020204" pitchFamily="34" charset="77"/>
              </a:rPr>
              <a:t>qui représentent la France dans leur métier à EuroSkills.</a:t>
            </a:r>
            <a:br>
              <a:rPr lang="fr-FR" dirty="0">
                <a:latin typeface="Frutiger LT Pro 55 Roman" panose="020B0602020204020204" pitchFamily="34" charset="77"/>
              </a:rPr>
            </a:b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Un </a:t>
            </a:r>
            <a:r>
              <a:rPr lang="fr-FR" b="1" dirty="0">
                <a:latin typeface="Frutiger LT Pro 55 Roman" panose="020B0602020204020204" pitchFamily="34" charset="77"/>
              </a:rPr>
              <a:t>programme complet d’entraînement et de préparation </a:t>
            </a:r>
            <a:r>
              <a:rPr lang="fr-FR" dirty="0">
                <a:latin typeface="Frutiger LT Pro 55 Roman" panose="020B0602020204020204" pitchFamily="34" charset="77"/>
              </a:rPr>
              <a:t>est élaboré pour que chaque champion soit dans les meilleures dispositions pour aborder cette compétition internationale.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235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574" y="181656"/>
            <a:ext cx="5889171" cy="1349829"/>
          </a:xfrm>
        </p:spPr>
        <p:txBody>
          <a:bodyPr>
            <a:normAutofit/>
          </a:bodyPr>
          <a:lstStyle/>
          <a:p>
            <a:r>
              <a:rPr lang="en-US" dirty="0"/>
              <a:t>CHIFFRES CLÉS EUROSKILLS </a:t>
            </a:r>
            <a:r>
              <a:rPr lang="en-US" dirty="0" err="1"/>
              <a:t>COMPéTITION</a:t>
            </a:r>
            <a:r>
              <a:rPr lang="en-US" dirty="0"/>
              <a:t> GDANSK 2023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4" y="1949903"/>
            <a:ext cx="5780740" cy="287246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32 pays </a:t>
            </a:r>
            <a:r>
              <a:rPr lang="en-US" sz="1800" dirty="0" err="1"/>
              <a:t>européens</a:t>
            </a:r>
            <a:r>
              <a:rPr lang="en-US" sz="1800" dirty="0"/>
              <a:t> </a:t>
            </a:r>
            <a:r>
              <a:rPr lang="en-US" sz="1800" dirty="0" err="1"/>
              <a:t>représentés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600 </a:t>
            </a:r>
            <a:r>
              <a:rPr lang="en-US" sz="1800" dirty="0" err="1"/>
              <a:t>compétiteurs</a:t>
            </a:r>
            <a:r>
              <a:rPr lang="en-US" sz="1800" dirty="0"/>
              <a:t> </a:t>
            </a:r>
            <a:r>
              <a:rPr lang="en-US" sz="1800" dirty="0" err="1"/>
              <a:t>internationaux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500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800 </a:t>
            </a:r>
            <a:r>
              <a:rPr lang="en-US" sz="1800" dirty="0" err="1"/>
              <a:t>volontaires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45 métiers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compétition</a:t>
            </a:r>
            <a:r>
              <a:rPr lang="en-US" sz="1800" dirty="0"/>
              <a:t> (38 dans </a:t>
            </a:r>
            <a:r>
              <a:rPr lang="en-US" sz="1800" dirty="0" err="1"/>
              <a:t>l’Equipe</a:t>
            </a:r>
            <a:r>
              <a:rPr lang="en-US" sz="1800" dirty="0"/>
              <a:t> de 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100.000 </a:t>
            </a:r>
            <a:r>
              <a:rPr lang="en-US" sz="1800" dirty="0" err="1"/>
              <a:t>visiteurs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 France arrive 2ème sur le podium </a:t>
            </a:r>
            <a:r>
              <a:rPr lang="en-US" sz="1800" dirty="0" err="1"/>
              <a:t>européen</a:t>
            </a:r>
            <a:r>
              <a:rPr lang="en-US" sz="1800" dirty="0"/>
              <a:t> avec 32 </a:t>
            </a:r>
            <a:r>
              <a:rPr lang="en-US" sz="1800" dirty="0" err="1"/>
              <a:t>médailles</a:t>
            </a:r>
            <a:r>
              <a:rPr lang="en-US" sz="1800" dirty="0"/>
              <a:t> </a:t>
            </a:r>
            <a:endParaRPr lang="fr-FR" dirty="0"/>
          </a:p>
        </p:txBody>
      </p:sp>
      <p:pic>
        <p:nvPicPr>
          <p:cNvPr id="10" name="Image 9" descr="Une image contenant personne, habits, bâtiment, groupe&#10;&#10;Description générée automatiquement">
            <a:extLst>
              <a:ext uri="{FF2B5EF4-FFF2-40B4-BE49-F238E27FC236}">
                <a16:creationId xmlns:a16="http://schemas.microsoft.com/office/drawing/2014/main" id="{A262A965-B7BB-080D-5F43-B9D3EBB02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0" r="7480"/>
          <a:stretch/>
        </p:blipFill>
        <p:spPr>
          <a:xfrm>
            <a:off x="493776" y="856570"/>
            <a:ext cx="5404104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C493-107B-6658-77F0-02E9CCEC903F}"/>
              </a:ext>
            </a:extLst>
          </p:cNvPr>
          <p:cNvSpPr txBox="1">
            <a:spLocks/>
          </p:cNvSpPr>
          <p:nvPr/>
        </p:nvSpPr>
        <p:spPr>
          <a:xfrm>
            <a:off x="794657" y="286803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LA COMPÉTITION MONDIALE DES MÉTIERS WORLDSKILLS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76E104-B11E-DA0B-C567-F1159DA1E43E}"/>
              </a:ext>
            </a:extLst>
          </p:cNvPr>
          <p:cNvSpPr txBox="1"/>
          <p:nvPr/>
        </p:nvSpPr>
        <p:spPr>
          <a:xfrm>
            <a:off x="794657" y="1431823"/>
            <a:ext cx="108639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Organisée par </a:t>
            </a:r>
            <a:r>
              <a:rPr lang="fr-FR" dirty="0" err="1">
                <a:latin typeface="Frutiger LT Pro 55 Roman" panose="020B0602020204020204" pitchFamily="34" charset="77"/>
              </a:rPr>
              <a:t>WorldSkills</a:t>
            </a:r>
            <a:r>
              <a:rPr lang="fr-FR" dirty="0">
                <a:latin typeface="Frutiger LT Pro 55 Roman" panose="020B0602020204020204" pitchFamily="34" charset="77"/>
              </a:rPr>
              <a:t> International il s’agit de </a:t>
            </a:r>
            <a:r>
              <a:rPr lang="fr-FR" b="1" dirty="0">
                <a:latin typeface="Frutiger LT Pro 55 Roman" panose="020B0602020204020204" pitchFamily="34" charset="77"/>
              </a:rPr>
              <a:t>la plus grande compétition des métiers du monde.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En 2024, c’est </a:t>
            </a:r>
            <a:r>
              <a:rPr lang="fr-FR" b="1" dirty="0">
                <a:latin typeface="Frutiger LT Pro 55 Roman" panose="020B0602020204020204" pitchFamily="34" charset="77"/>
              </a:rPr>
              <a:t>Lyon</a:t>
            </a:r>
            <a:r>
              <a:rPr lang="fr-FR" dirty="0">
                <a:latin typeface="Frutiger LT Pro 55 Roman" panose="020B0602020204020204" pitchFamily="34" charset="77"/>
              </a:rPr>
              <a:t> qui accueille cet immense événement à Eurexpo.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La France titularise une </a:t>
            </a:r>
            <a:r>
              <a:rPr lang="fr-FR" b="1" dirty="0">
                <a:latin typeface="Frutiger LT Pro 55 Roman" panose="020B0602020204020204" pitchFamily="34" charset="77"/>
              </a:rPr>
              <a:t>Équipe de France des métiers </a:t>
            </a:r>
            <a:r>
              <a:rPr lang="fr-FR" dirty="0">
                <a:latin typeface="Frutiger LT Pro 55 Roman" panose="020B0602020204020204" pitchFamily="34" charset="77"/>
              </a:rPr>
              <a:t>issus de la Compétition nationale.</a:t>
            </a:r>
          </a:p>
          <a:p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Ce sont </a:t>
            </a:r>
            <a:r>
              <a:rPr lang="fr-FR" b="1" dirty="0">
                <a:latin typeface="Frutiger LT Pro 55 Roman" panose="020B0602020204020204" pitchFamily="34" charset="77"/>
              </a:rPr>
              <a:t>les meilleurs de la sélection </a:t>
            </a:r>
            <a:r>
              <a:rPr lang="fr-FR" dirty="0">
                <a:latin typeface="Frutiger LT Pro 55 Roman" panose="020B0602020204020204" pitchFamily="34" charset="77"/>
              </a:rPr>
              <a:t>qui représentent la France dans leur métier à la compétition </a:t>
            </a:r>
            <a:r>
              <a:rPr lang="fr-FR" dirty="0" err="1">
                <a:latin typeface="Frutiger LT Pro 55 Roman" panose="020B0602020204020204" pitchFamily="34" charset="77"/>
              </a:rPr>
              <a:t>WorldSkills</a:t>
            </a:r>
            <a:r>
              <a:rPr lang="fr-FR" dirty="0">
                <a:latin typeface="Frutiger LT Pro 55 Roman" panose="020B0602020204020204" pitchFamily="34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Un programme </a:t>
            </a:r>
            <a:r>
              <a:rPr lang="fr-FR" b="1" dirty="0">
                <a:latin typeface="Frutiger LT Pro 55 Roman" panose="020B0602020204020204" pitchFamily="34" charset="77"/>
              </a:rPr>
              <a:t>complet d’entraînement et de préparation </a:t>
            </a:r>
            <a:r>
              <a:rPr lang="fr-FR" dirty="0">
                <a:latin typeface="Frutiger LT Pro 55 Roman" panose="020B0602020204020204" pitchFamily="34" charset="77"/>
              </a:rPr>
              <a:t>est élaboré pour que chaque champion soit dans les meilleures dispositions pour aborder cette compétition mondiale.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2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22494"/>
            <a:ext cx="6248400" cy="853069"/>
          </a:xfrm>
        </p:spPr>
        <p:txBody>
          <a:bodyPr>
            <a:normAutofit/>
          </a:bodyPr>
          <a:lstStyle/>
          <a:p>
            <a:r>
              <a:rPr lang="en-US" dirty="0"/>
              <a:t>CHIFFRES CLÉS WORLDSKILLS </a:t>
            </a:r>
            <a:r>
              <a:rPr lang="en-US" dirty="0" err="1"/>
              <a:t>COMPeTITION</a:t>
            </a:r>
            <a:r>
              <a:rPr lang="en-US" dirty="0"/>
              <a:t> LYON 2024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3280" y="1753485"/>
            <a:ext cx="5665361" cy="37576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59 métiers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compétition</a:t>
            </a:r>
            <a:r>
              <a:rPr lang="en-US" sz="1800" dirty="0"/>
              <a:t> + 3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présentation</a:t>
            </a:r>
            <a:r>
              <a:rPr lang="en-US" sz="1800" dirty="0"/>
              <a:t> (54 dans </a:t>
            </a:r>
            <a:r>
              <a:rPr lang="en-US" sz="1800" dirty="0" err="1"/>
              <a:t>l’Equipe</a:t>
            </a:r>
            <a:r>
              <a:rPr lang="en-US" sz="1800" dirty="0"/>
              <a:t> de France) + 4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démonstration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1500 </a:t>
            </a:r>
            <a:r>
              <a:rPr lang="en-US" sz="1800" dirty="0" err="1"/>
              <a:t>compétiteurs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65 pays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140.000 m² sur les 7 halls </a:t>
            </a:r>
            <a:r>
              <a:rPr lang="en-US" sz="1800" dirty="0" err="1"/>
              <a:t>d’Eurexpo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250.000 </a:t>
            </a:r>
            <a:r>
              <a:rPr lang="en-US" sz="1800" dirty="0" err="1"/>
              <a:t>visiteurs</a:t>
            </a:r>
            <a:r>
              <a:rPr lang="en-US" sz="1800" dirty="0"/>
              <a:t> </a:t>
            </a:r>
            <a:r>
              <a:rPr lang="en-US" sz="1800" dirty="0" err="1"/>
              <a:t>attendus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8.000 </a:t>
            </a:r>
            <a:r>
              <a:rPr lang="en-US" sz="1800" dirty="0" err="1"/>
              <a:t>personnes</a:t>
            </a:r>
            <a:r>
              <a:rPr lang="en-US" sz="1800" dirty="0"/>
              <a:t> </a:t>
            </a:r>
            <a:r>
              <a:rPr lang="en-US" sz="1800" dirty="0" err="1"/>
              <a:t>accréditées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</a:t>
            </a:r>
            <a:r>
              <a:rPr lang="en-US" sz="1800" baseline="30000" dirty="0"/>
              <a:t>e</a:t>
            </a:r>
            <a:r>
              <a:rPr lang="en-US" sz="1800" dirty="0"/>
              <a:t> plus grand </a:t>
            </a:r>
            <a:r>
              <a:rPr lang="en-US" sz="1800" dirty="0" err="1"/>
              <a:t>événement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France </a:t>
            </a:r>
            <a:r>
              <a:rPr lang="en-US" sz="1800" dirty="0" err="1"/>
              <a:t>en</a:t>
            </a:r>
            <a:r>
              <a:rPr lang="en-US" sz="1800" dirty="0"/>
              <a:t> 2024 après les Jeux </a:t>
            </a:r>
            <a:r>
              <a:rPr lang="en-US" sz="1800" dirty="0" err="1"/>
              <a:t>olympiques</a:t>
            </a:r>
            <a:r>
              <a:rPr lang="en-US" sz="1800" dirty="0"/>
              <a:t> de Paris</a:t>
            </a:r>
          </a:p>
          <a:p>
            <a:endParaRPr lang="fr-FR" dirty="0"/>
          </a:p>
        </p:txBody>
      </p:sp>
      <p:pic>
        <p:nvPicPr>
          <p:cNvPr id="6" name="Image 5" descr="Une image contenant plein air, personne, groupe, neige&#10;&#10;Description générée automatiquement">
            <a:extLst>
              <a:ext uri="{FF2B5EF4-FFF2-40B4-BE49-F238E27FC236}">
                <a16:creationId xmlns:a16="http://schemas.microsoft.com/office/drawing/2014/main" id="{C6AEA533-2E02-B077-887F-D92A34CEF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0" r="5320"/>
          <a:stretch/>
        </p:blipFill>
        <p:spPr>
          <a:xfrm>
            <a:off x="433196" y="1557583"/>
            <a:ext cx="5445526" cy="414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4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574" y="320595"/>
            <a:ext cx="5608320" cy="853069"/>
          </a:xfrm>
        </p:spPr>
        <p:txBody>
          <a:bodyPr>
            <a:normAutofit/>
          </a:bodyPr>
          <a:lstStyle/>
          <a:p>
            <a:r>
              <a:rPr lang="fr-FR" sz="2400" b="1" cap="all" dirty="0"/>
              <a:t>Le mouvement </a:t>
            </a:r>
            <a:r>
              <a:rPr lang="fr-FR" sz="2400" b="1" cap="all" dirty="0" err="1"/>
              <a:t>Worldskills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574" y="1392119"/>
            <a:ext cx="5782482" cy="4381360"/>
          </a:xfrm>
        </p:spPr>
        <p:txBody>
          <a:bodyPr>
            <a:normAutofit/>
          </a:bodyPr>
          <a:lstStyle/>
          <a:p>
            <a:r>
              <a:rPr lang="fr-FR" sz="1800" dirty="0"/>
              <a:t>Mouvement né en Espagne au lendemain de la 2</a:t>
            </a:r>
            <a:r>
              <a:rPr lang="fr-FR" sz="1800" baseline="30000" dirty="0"/>
              <a:t>e</a:t>
            </a:r>
            <a:r>
              <a:rPr lang="fr-FR" sz="1800" dirty="0"/>
              <a:t> Guerre mondiale</a:t>
            </a:r>
            <a:r>
              <a:rPr lang="fr-FR" sz="1800" b="1" dirty="0"/>
              <a:t> pour reconstruire le pays. </a:t>
            </a:r>
            <a:r>
              <a:rPr lang="fr-FR" sz="1800" dirty="0"/>
              <a:t>L’idée émerge d’organiser une </a:t>
            </a:r>
            <a:r>
              <a:rPr lang="fr-FR" sz="1800" b="1" dirty="0"/>
              <a:t>compétition </a:t>
            </a:r>
            <a:r>
              <a:rPr lang="fr-FR" sz="1800" dirty="0"/>
              <a:t>pour motiver </a:t>
            </a:r>
            <a:r>
              <a:rPr lang="fr-FR" sz="1800" b="1" dirty="0"/>
              <a:t>les meilleurs jeunes </a:t>
            </a:r>
            <a:r>
              <a:rPr lang="fr-FR" sz="1800" dirty="0"/>
              <a:t>à s’intéresser aux métiers nécessaires à cet immense défi.</a:t>
            </a:r>
            <a:br>
              <a:rPr lang="fr-FR" sz="1800" dirty="0"/>
            </a:br>
            <a:endParaRPr lang="fr-FR" sz="1800" dirty="0"/>
          </a:p>
          <a:p>
            <a:r>
              <a:rPr lang="fr-FR" sz="1800" dirty="0"/>
              <a:t>Rapidement, d’autres pays européens rejoignent l’aventure.</a:t>
            </a:r>
          </a:p>
          <a:p>
            <a:r>
              <a:rPr lang="fr-FR" sz="1800" dirty="0"/>
              <a:t>Aujourd’hui, la </a:t>
            </a:r>
            <a:r>
              <a:rPr lang="fr-FR" sz="1800" b="1" dirty="0"/>
              <a:t>WorldSkills Competition </a:t>
            </a:r>
            <a:r>
              <a:rPr lang="fr-FR" sz="1800" dirty="0"/>
              <a:t>est </a:t>
            </a:r>
            <a:r>
              <a:rPr lang="fr-FR" sz="1800" b="1" dirty="0"/>
              <a:t>la plus grande compétition de métiers au monde.</a:t>
            </a:r>
            <a:br>
              <a:rPr lang="fr-FR" sz="1800" dirty="0"/>
            </a:br>
            <a:endParaRPr lang="fr-FR" sz="1800" dirty="0"/>
          </a:p>
          <a:p>
            <a:r>
              <a:rPr lang="fr-FR" sz="1800" dirty="0" err="1"/>
              <a:t>WorldSkills</a:t>
            </a:r>
            <a:r>
              <a:rPr lang="fr-FR" sz="1800" dirty="0"/>
              <a:t> France est une </a:t>
            </a:r>
            <a:r>
              <a:rPr lang="fr-FR" sz="1800" b="1" dirty="0"/>
              <a:t>association </a:t>
            </a:r>
            <a:r>
              <a:rPr lang="fr-FR" sz="1800" dirty="0"/>
              <a:t>reconnue </a:t>
            </a:r>
            <a:r>
              <a:rPr lang="fr-FR" sz="1800" b="1" dirty="0"/>
              <a:t>d’intérêt général </a:t>
            </a:r>
            <a:r>
              <a:rPr lang="fr-FR" sz="1800" dirty="0"/>
              <a:t>qui est </a:t>
            </a:r>
            <a:r>
              <a:rPr lang="fr-FR" sz="1800" b="1" dirty="0"/>
              <a:t>au service de la jeunesse et de la promotion des métiers.</a:t>
            </a:r>
          </a:p>
          <a:p>
            <a:endParaRPr lang="fr-FR" dirty="0"/>
          </a:p>
        </p:txBody>
      </p:sp>
      <p:pic>
        <p:nvPicPr>
          <p:cNvPr id="22" name="Espace réservé pour une image  21" descr="Une image contenant personne, habits, plein air, arbre&#10;&#10;Description générée automatiquement">
            <a:extLst>
              <a:ext uri="{FF2B5EF4-FFF2-40B4-BE49-F238E27FC236}">
                <a16:creationId xmlns:a16="http://schemas.microsoft.com/office/drawing/2014/main" id="{9F1F7F71-C7FD-9D6C-F593-B69F0ACA5E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822" r="20822"/>
          <a:stretch>
            <a:fillRect/>
          </a:stretch>
        </p:blipFill>
        <p:spPr>
          <a:xfrm>
            <a:off x="798195" y="747129"/>
            <a:ext cx="4691196" cy="5363739"/>
          </a:xfrm>
        </p:spPr>
      </p:pic>
    </p:spTree>
    <p:extLst>
      <p:ext uri="{BB962C8B-B14F-4D97-AF65-F5344CB8AC3E}">
        <p14:creationId xmlns:p14="http://schemas.microsoft.com/office/powerpoint/2010/main" val="102528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EB10596C-8FC3-A10E-E601-64B807A3B2CE}"/>
              </a:ext>
            </a:extLst>
          </p:cNvPr>
          <p:cNvSpPr txBox="1">
            <a:spLocks/>
          </p:cNvSpPr>
          <p:nvPr/>
        </p:nvSpPr>
        <p:spPr>
          <a:xfrm>
            <a:off x="2333179" y="614868"/>
            <a:ext cx="9584590" cy="5628263"/>
          </a:xfrm>
          <a:prstGeom prst="rect">
            <a:avLst/>
          </a:prstGeom>
        </p:spPr>
        <p:txBody>
          <a:bodyPr numCol="4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bg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Afrique du 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Allemagne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Arabie Saoudite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Argentine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Arménie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Australie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Autriche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Azerbaïdjan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Bahreïn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Bangladesh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Barbade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Belgique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(Biélorussie)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Brésil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Brunei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Chili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Croatie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Colombie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Corée du 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Costa 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Danemark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Égypte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Émirats Arabes Unis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Équateur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Espagne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Estonie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Éthiopie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États-Unis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Finlande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Géorgie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Ghana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Hongkong, 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Hongrie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Indonésie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Irlande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Iran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Islande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Israël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Italie Sud-Tyrol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Jamaïque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Japon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5200" cap="none" dirty="0">
                <a:solidFill>
                  <a:schemeClr val="tx1"/>
                </a:solidFill>
              </a:rPr>
              <a:t>Kazakhstan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Kenya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Kirghizistan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Koweït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Lettonie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Liechtenstein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Luxembourg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Malaisie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Maroc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Macao, Chine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Mexique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Mongolie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Namibie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Pays-Bas</a:t>
            </a:r>
          </a:p>
          <a:p>
            <a:pPr marL="57150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Nouvelle-Zélande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Norvège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Oman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Ouganda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Ouzbékistan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Pakistan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Palestine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Paraguay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Philippines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Pologne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Portugal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République Dominicaine</a:t>
            </a:r>
          </a:p>
          <a:p>
            <a:pPr marL="57150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République démocratique du Congo</a:t>
            </a:r>
          </a:p>
          <a:p>
            <a:pPr marL="51435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Roumanie</a:t>
            </a:r>
          </a:p>
          <a:p>
            <a:pPr marL="514350" lvl="3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Royaume-Uni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(Russie)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Singapour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Sri Lanka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Suède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Suisse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Taipei, Chine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Thaïlande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Trinité-et-Tobago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Tunisie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Turquie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Ukraine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Venezuela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Vietnam</a:t>
            </a:r>
          </a:p>
          <a:p>
            <a:pPr marL="514350" lvl="4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52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Zambie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68B9CA-E738-A7D6-211D-69E0DB3BDE76}"/>
              </a:ext>
            </a:extLst>
          </p:cNvPr>
          <p:cNvSpPr txBox="1"/>
          <p:nvPr/>
        </p:nvSpPr>
        <p:spPr>
          <a:xfrm>
            <a:off x="108768" y="1953159"/>
            <a:ext cx="30021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cap="all" dirty="0">
                <a:latin typeface="Frutiger LT Pro 55 Roman" panose="020B0602020204020204" pitchFamily="34" charset="77"/>
              </a:rPr>
              <a:t>88 pays membres </a:t>
            </a:r>
          </a:p>
          <a:p>
            <a:r>
              <a:rPr lang="fr-FR" sz="1600" cap="all" dirty="0">
                <a:latin typeface="Frutiger LT Pro 55 Roman" panose="020B0602020204020204" pitchFamily="34" charset="77"/>
              </a:rPr>
              <a:t>sur les 5 continents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1582F84-7C8E-1573-9EC4-FD9BE09C8E5B}"/>
              </a:ext>
            </a:extLst>
          </p:cNvPr>
          <p:cNvSpPr txBox="1">
            <a:spLocks/>
          </p:cNvSpPr>
          <p:nvPr/>
        </p:nvSpPr>
        <p:spPr>
          <a:xfrm>
            <a:off x="108768" y="76021"/>
            <a:ext cx="9926782" cy="660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3000" dirty="0">
                <a:solidFill>
                  <a:schemeClr val="tx1"/>
                </a:solidFill>
              </a:rPr>
              <a:t>UN Mouvement international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4FFD114-B2E8-3128-7DA1-53131FB6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1" y="614868"/>
            <a:ext cx="1729029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0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468B9CA-E738-A7D6-211D-69E0DB3BDE76}"/>
              </a:ext>
            </a:extLst>
          </p:cNvPr>
          <p:cNvSpPr txBox="1"/>
          <p:nvPr/>
        </p:nvSpPr>
        <p:spPr>
          <a:xfrm>
            <a:off x="2722845" y="1516006"/>
            <a:ext cx="30021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cap="all" dirty="0">
                <a:latin typeface="Frutiger LT Pro 55 Roman" panose="020B0602020204020204" pitchFamily="34" charset="77"/>
              </a:rPr>
              <a:t>32 pays membres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1582F84-7C8E-1573-9EC4-FD9BE09C8E5B}"/>
              </a:ext>
            </a:extLst>
          </p:cNvPr>
          <p:cNvSpPr txBox="1">
            <a:spLocks/>
          </p:cNvSpPr>
          <p:nvPr/>
        </p:nvSpPr>
        <p:spPr>
          <a:xfrm>
            <a:off x="2586635" y="597938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3000" b="1" cap="all" dirty="0" err="1">
                <a:solidFill>
                  <a:schemeClr val="tx1"/>
                </a:solidFill>
              </a:rPr>
              <a:t>WorldSkills</a:t>
            </a:r>
            <a:r>
              <a:rPr lang="fr-FR" sz="3000" b="1" cap="all" dirty="0">
                <a:solidFill>
                  <a:schemeClr val="tx1"/>
                </a:solidFill>
              </a:rPr>
              <a:t> EUROPE</a:t>
            </a:r>
            <a:endParaRPr lang="fr-FR" sz="30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30268543-C973-1DDB-59A6-8D8345B926F7}"/>
              </a:ext>
            </a:extLst>
          </p:cNvPr>
          <p:cNvSpPr txBox="1">
            <a:spLocks/>
          </p:cNvSpPr>
          <p:nvPr/>
        </p:nvSpPr>
        <p:spPr>
          <a:xfrm>
            <a:off x="2256002" y="2118563"/>
            <a:ext cx="9443456" cy="5421387"/>
          </a:xfrm>
          <a:prstGeom prst="rect">
            <a:avLst/>
          </a:prstGeom>
        </p:spPr>
        <p:txBody>
          <a:bodyPr numCol="4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bg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Allemagne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Autriche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Belgique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Chypre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Croatie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Danemark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Espagne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Estonie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fr-FR" sz="1600" cap="none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</a:pPr>
            <a:endParaRPr lang="fr-FR" sz="1600" cap="none" dirty="0">
              <a:solidFill>
                <a:schemeClr val="tx1"/>
              </a:solidFill>
            </a:endParaRP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Finlande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France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Grèce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Hongrie</a:t>
            </a:r>
          </a:p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fr-FR" sz="1600" cap="none" dirty="0">
                <a:solidFill>
                  <a:schemeClr val="tx1"/>
                </a:solidFill>
              </a:rPr>
              <a:t>Irlande</a:t>
            </a: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Islande</a:t>
            </a: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Italie </a:t>
            </a: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Kazakhstan</a:t>
            </a: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1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1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2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Lettonie</a:t>
            </a:r>
          </a:p>
          <a:p>
            <a:pPr marL="285750" lvl="2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Liechtenstein</a:t>
            </a:r>
          </a:p>
          <a:p>
            <a:pPr marL="285750" lvl="2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Lituanie</a:t>
            </a:r>
          </a:p>
          <a:p>
            <a:pPr marL="285750" lvl="2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Luxembourg</a:t>
            </a:r>
          </a:p>
          <a:p>
            <a:pPr marL="285750" lvl="2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Monténégro</a:t>
            </a:r>
          </a:p>
          <a:p>
            <a:pPr marL="285750" lvl="2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Pays-Bas</a:t>
            </a: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Norvège</a:t>
            </a: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Pologne</a:t>
            </a: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0" lvl="3">
              <a:lnSpc>
                <a:spcPct val="70000"/>
              </a:lnSpc>
              <a:spcBef>
                <a:spcPts val="1000"/>
              </a:spcBef>
            </a:pPr>
            <a:endParaRPr lang="fr-FR" sz="1600" dirty="0">
              <a:solidFill>
                <a:schemeClr val="tx1"/>
              </a:solidFill>
              <a:latin typeface="Frutiger LT Pro 55 Roman" panose="020B0602020204020204" pitchFamily="34" charset="77"/>
            </a:endParaRP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Portugal</a:t>
            </a: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République tchèque </a:t>
            </a: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Roumanie</a:t>
            </a:r>
          </a:p>
          <a:p>
            <a:pPr marL="285750" lvl="3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Royaume-Uni</a:t>
            </a:r>
          </a:p>
          <a:p>
            <a:pPr marL="285750" lvl="4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Suède</a:t>
            </a:r>
          </a:p>
          <a:p>
            <a:pPr marL="285750" lvl="4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Suisse</a:t>
            </a:r>
          </a:p>
          <a:p>
            <a:pPr marL="285750" lvl="4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Slovaquie </a:t>
            </a:r>
          </a:p>
          <a:p>
            <a:pPr marL="285750" lvl="4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Frutiger LT Pro 55 Roman" panose="020B0602020204020204" pitchFamily="34" charset="77"/>
              </a:rPr>
              <a:t>Slovénie </a:t>
            </a:r>
          </a:p>
          <a:p>
            <a:pPr marL="0" lvl="4">
              <a:spcBef>
                <a:spcPts val="1000"/>
              </a:spcBef>
            </a:pPr>
            <a:endParaRPr lang="fr-FR" sz="3600" dirty="0">
              <a:solidFill>
                <a:schemeClr val="tx1"/>
              </a:solidFill>
              <a:latin typeface="Frutiger LT Com 55 Roman"/>
            </a:endParaRPr>
          </a:p>
        </p:txBody>
      </p:sp>
      <p:pic>
        <p:nvPicPr>
          <p:cNvPr id="1028" name="Picture 4" descr="WorldSkills Belgium - WorldSkills accueille de nouveaux pays membres">
            <a:extLst>
              <a:ext uri="{FF2B5EF4-FFF2-40B4-BE49-F238E27FC236}">
                <a16:creationId xmlns:a16="http://schemas.microsoft.com/office/drawing/2014/main" id="{929F582C-2BB1-E8EC-2D33-E7FC5F15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7" y="321576"/>
            <a:ext cx="1324602" cy="10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6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070A5-9A9D-D9FD-95C9-937C6B994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152" y="1228431"/>
            <a:ext cx="4296937" cy="853069"/>
          </a:xfrm>
        </p:spPr>
        <p:txBody>
          <a:bodyPr>
            <a:normAutofit/>
          </a:bodyPr>
          <a:lstStyle/>
          <a:p>
            <a:r>
              <a:rPr lang="fr-FR" sz="2400" b="1" cap="all" dirty="0"/>
              <a:t>Notre mission </a:t>
            </a:r>
            <a:endParaRPr lang="fr-FR" dirty="0"/>
          </a:p>
        </p:txBody>
      </p:sp>
      <p:pic>
        <p:nvPicPr>
          <p:cNvPr id="16" name="Espace réservé pour une image  15" descr="Une image contenant habits, personne, arbre, plein air&#10;&#10;Description générée automatiquement">
            <a:extLst>
              <a:ext uri="{FF2B5EF4-FFF2-40B4-BE49-F238E27FC236}">
                <a16:creationId xmlns:a16="http://schemas.microsoft.com/office/drawing/2014/main" id="{0B5C66CD-DD8C-32CD-C0E3-6B5091F703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0822" r="20822"/>
          <a:stretch>
            <a:fillRect/>
          </a:stretch>
        </p:blipFill>
        <p:spPr/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3024FA-46F4-0F78-2151-8230F11C87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9152" y="2151507"/>
            <a:ext cx="4532376" cy="1088517"/>
          </a:xfrm>
        </p:spPr>
        <p:txBody>
          <a:bodyPr/>
          <a:lstStyle/>
          <a:p>
            <a:r>
              <a:rPr lang="fr-FR" sz="1800" dirty="0"/>
              <a:t>Révéler l'envie et la fierté métier.</a:t>
            </a:r>
          </a:p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9F68BF7-BC75-DA12-94D3-FB5D8C00C4AC}"/>
              </a:ext>
            </a:extLst>
          </p:cNvPr>
          <p:cNvSpPr txBox="1">
            <a:spLocks/>
          </p:cNvSpPr>
          <p:nvPr/>
        </p:nvSpPr>
        <p:spPr>
          <a:xfrm>
            <a:off x="6169152" y="2701392"/>
            <a:ext cx="4296937" cy="8530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cap="all" baseline="0">
                <a:solidFill>
                  <a:schemeClr val="tx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400" b="1" cap="all" dirty="0"/>
              <a:t>Notre raison d’être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DFE939D-D506-9A14-8F46-7FAD1208A744}"/>
              </a:ext>
            </a:extLst>
          </p:cNvPr>
          <p:cNvSpPr txBox="1">
            <a:spLocks/>
          </p:cNvSpPr>
          <p:nvPr/>
        </p:nvSpPr>
        <p:spPr>
          <a:xfrm>
            <a:off x="6169152" y="3617977"/>
            <a:ext cx="4532376" cy="108851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cap="none" baseline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800" dirty="0"/>
              <a:t>Mettre l'envie et la fierté métier au cœur de chaque jeune.</a:t>
            </a:r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F76FDA8-8E5C-09FF-5E9B-869134C1B41E}"/>
              </a:ext>
            </a:extLst>
          </p:cNvPr>
          <p:cNvSpPr txBox="1">
            <a:spLocks/>
          </p:cNvSpPr>
          <p:nvPr/>
        </p:nvSpPr>
        <p:spPr>
          <a:xfrm>
            <a:off x="6096001" y="624328"/>
            <a:ext cx="5557284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3000" b="1" cap="all" dirty="0">
                <a:solidFill>
                  <a:schemeClr val="tx1"/>
                </a:solidFill>
              </a:rPr>
              <a:t>WorldSkills</a:t>
            </a:r>
            <a:r>
              <a:rPr lang="fr-FR" sz="3000" dirty="0">
                <a:solidFill>
                  <a:schemeClr val="tx1"/>
                </a:solidFill>
              </a:rPr>
              <a:t> France</a:t>
            </a:r>
          </a:p>
        </p:txBody>
      </p:sp>
    </p:spTree>
    <p:extLst>
      <p:ext uri="{BB962C8B-B14F-4D97-AF65-F5344CB8AC3E}">
        <p14:creationId xmlns:p14="http://schemas.microsoft.com/office/powerpoint/2010/main" val="362922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3404B-0331-216E-5F57-B19F94894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72" y="1887477"/>
            <a:ext cx="10277032" cy="1175763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Organisation des compétitions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0074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C493-107B-6658-77F0-02E9CCEC903F}"/>
              </a:ext>
            </a:extLst>
          </p:cNvPr>
          <p:cNvSpPr txBox="1">
            <a:spLocks/>
          </p:cNvSpPr>
          <p:nvPr/>
        </p:nvSpPr>
        <p:spPr>
          <a:xfrm>
            <a:off x="794657" y="439203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POINTS DE REPÈRE</a:t>
            </a:r>
            <a:endParaRPr lang="fr-FR" sz="30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76E104-B11E-DA0B-C567-F1159DA1E43E}"/>
              </a:ext>
            </a:extLst>
          </p:cNvPr>
          <p:cNvSpPr txBox="1"/>
          <p:nvPr/>
        </p:nvSpPr>
        <p:spPr>
          <a:xfrm>
            <a:off x="794657" y="1431823"/>
            <a:ext cx="108639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Chaque édition intègre un cycle d’épreuves allant des compétitions régionales jusqu’aux compétitions internationales.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Une édition complète dure 4 ans.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Une nouvelle édition débute tous les 2 ans.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Enchaînement des compétitions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régionale &gt; nationale &gt; mondiale &gt; européenne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L’âge maximal des compétiteurs (23 ou 26 ans selon les métiers) est apprécié à la date de la compétition mondiale et européenne.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Actuellement nous sommes dans la 47</a:t>
            </a:r>
            <a:r>
              <a:rPr lang="fr-FR" baseline="30000" dirty="0">
                <a:latin typeface="Frutiger LT Pro 55 Roman" panose="020B0602020204020204" pitchFamily="34" charset="77"/>
              </a:rPr>
              <a:t>e</a:t>
            </a:r>
            <a:r>
              <a:rPr lang="fr-FR" dirty="0">
                <a:latin typeface="Frutiger LT Pro 55 Roman" panose="020B0602020204020204" pitchFamily="34" charset="77"/>
              </a:rPr>
              <a:t> édition : les Compétitions régionales et la Compétition nationale sont terminées ; nous nous dirigeons vers la Compétition mondiale en septembre 2024 à Lyon puis la Compétition européenne en septembre 2025 au </a:t>
            </a:r>
            <a:r>
              <a:rPr lang="fr-FR" dirty="0" err="1">
                <a:latin typeface="Frutiger LT Pro 55 Roman" panose="020B0602020204020204" pitchFamily="34" charset="77"/>
              </a:rPr>
              <a:t>Dannemark</a:t>
            </a:r>
            <a:r>
              <a:rPr lang="fr-FR" dirty="0">
                <a:latin typeface="Frutiger LT Pro 55 Roman" panose="020B0602020204020204" pitchFamily="34" charset="77"/>
              </a:rPr>
              <a:t>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24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C493-107B-6658-77F0-02E9CCEC903F}"/>
              </a:ext>
            </a:extLst>
          </p:cNvPr>
          <p:cNvSpPr txBox="1">
            <a:spLocks/>
          </p:cNvSpPr>
          <p:nvPr/>
        </p:nvSpPr>
        <p:spPr>
          <a:xfrm>
            <a:off x="794657" y="439203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LES COMPÉTITIONS RÉGIONALES DES MÉTIERS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76E104-B11E-DA0B-C567-F1159DA1E43E}"/>
              </a:ext>
            </a:extLst>
          </p:cNvPr>
          <p:cNvSpPr txBox="1"/>
          <p:nvPr/>
        </p:nvSpPr>
        <p:spPr>
          <a:xfrm>
            <a:off x="794657" y="1431823"/>
            <a:ext cx="10863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Organisées par les régions en France, ces compétitions permettent à plus de </a:t>
            </a:r>
            <a:r>
              <a:rPr lang="fr-FR" b="1" dirty="0">
                <a:latin typeface="Frutiger LT Pro 55 Roman" panose="020B0602020204020204" pitchFamily="34" charset="77"/>
              </a:rPr>
              <a:t>8000 jeunes français </a:t>
            </a:r>
            <a:r>
              <a:rPr lang="fr-FR" dirty="0">
                <a:latin typeface="Frutiger LT Pro 55 Roman" panose="020B0602020204020204" pitchFamily="34" charset="77"/>
              </a:rPr>
              <a:t>de se mesurer dans </a:t>
            </a:r>
            <a:r>
              <a:rPr lang="fr-FR" b="1" dirty="0">
                <a:latin typeface="Frutiger LT Pro 55 Roman" panose="020B0602020204020204" pitchFamily="34" charset="77"/>
              </a:rPr>
              <a:t>68 métiers.</a:t>
            </a:r>
            <a:br>
              <a:rPr lang="fr-FR" dirty="0">
                <a:latin typeface="Frutiger LT Pro 55 Roman" panose="020B0602020204020204" pitchFamily="34" charset="77"/>
              </a:rPr>
            </a:b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Les champions régionaux de chaque métier (médaillés d’or) participent à la Compétition nationale.</a:t>
            </a:r>
            <a:br>
              <a:rPr lang="fr-FR" dirty="0">
                <a:latin typeface="Frutiger LT Pro 55 Roman" panose="020B0602020204020204" pitchFamily="34" charset="77"/>
              </a:rPr>
            </a:b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Ils bénéficient en amont de </a:t>
            </a:r>
            <a:r>
              <a:rPr lang="fr-FR" b="1" dirty="0">
                <a:latin typeface="Frutiger LT Pro 55 Roman" panose="020B0602020204020204" pitchFamily="34" charset="77"/>
              </a:rPr>
              <a:t>stages d’entraînement collectif </a:t>
            </a:r>
            <a:r>
              <a:rPr lang="fr-FR" dirty="0">
                <a:latin typeface="Frutiger LT Pro 55 Roman" panose="020B0602020204020204" pitchFamily="34" charset="77"/>
              </a:rPr>
              <a:t>métier par métier pour arriver dans les meilleures dispositions à la Compétition nationale.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Certaines régions organisent aussi des regroupements de leur équipe lors de stage de préparation physique et mentale.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70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BC493-107B-6658-77F0-02E9CCEC903F}"/>
              </a:ext>
            </a:extLst>
          </p:cNvPr>
          <p:cNvSpPr txBox="1">
            <a:spLocks/>
          </p:cNvSpPr>
          <p:nvPr/>
        </p:nvSpPr>
        <p:spPr>
          <a:xfrm>
            <a:off x="794657" y="439203"/>
            <a:ext cx="9926782" cy="9926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all" baseline="0">
                <a:solidFill>
                  <a:schemeClr val="bg1"/>
                </a:solidFill>
                <a:latin typeface="Frutiger LT Pro 95 UltraBlack" panose="020B0602020204020204" pitchFamily="34" charset="77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tx1"/>
                </a:solidFill>
              </a:rPr>
              <a:t>LA COMPÉTITION NATIONALE DES MÉTIERS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76E104-B11E-DA0B-C567-F1159DA1E43E}"/>
              </a:ext>
            </a:extLst>
          </p:cNvPr>
          <p:cNvSpPr txBox="1"/>
          <p:nvPr/>
        </p:nvSpPr>
        <p:spPr>
          <a:xfrm>
            <a:off x="794657" y="1431823"/>
            <a:ext cx="108639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Organisée par </a:t>
            </a:r>
            <a:r>
              <a:rPr lang="fr-FR" dirty="0" err="1">
                <a:latin typeface="Frutiger LT Pro 55 Roman" panose="020B0602020204020204" pitchFamily="34" charset="77"/>
              </a:rPr>
              <a:t>WorldSkills</a:t>
            </a:r>
            <a:r>
              <a:rPr lang="fr-FR" dirty="0">
                <a:latin typeface="Frutiger LT Pro 55 Roman" panose="020B0602020204020204" pitchFamily="34" charset="77"/>
              </a:rPr>
              <a:t> France elle permet aux </a:t>
            </a:r>
            <a:r>
              <a:rPr lang="fr-FR" b="1" dirty="0">
                <a:latin typeface="Frutiger LT Pro 55 Roman" panose="020B0602020204020204" pitchFamily="34" charset="77"/>
              </a:rPr>
              <a:t>800 champions régionaux </a:t>
            </a:r>
            <a:r>
              <a:rPr lang="fr-FR" dirty="0">
                <a:latin typeface="Frutiger LT Pro 55 Roman" panose="020B0602020204020204" pitchFamily="34" charset="77"/>
              </a:rPr>
              <a:t>de se mesurer dans </a:t>
            </a:r>
            <a:r>
              <a:rPr lang="fr-FR" b="1" dirty="0">
                <a:latin typeface="Frutiger LT Pro 55 Roman" panose="020B0602020204020204" pitchFamily="34" charset="77"/>
              </a:rPr>
              <a:t>68 métiers.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Cette Compétition se déroule </a:t>
            </a:r>
            <a:r>
              <a:rPr lang="fr-FR" b="1" dirty="0">
                <a:latin typeface="Frutiger LT Pro 55 Roman" panose="020B0602020204020204" pitchFamily="34" charset="77"/>
              </a:rPr>
              <a:t>une fois tous les deux ans </a:t>
            </a:r>
            <a:r>
              <a:rPr lang="fr-FR" dirty="0">
                <a:latin typeface="Frutiger LT Pro 55 Roman" panose="020B0602020204020204" pitchFamily="34" charset="77"/>
              </a:rPr>
              <a:t>dans une </a:t>
            </a:r>
            <a:r>
              <a:rPr lang="fr-FR" b="1" dirty="0">
                <a:latin typeface="Frutiger LT Pro 55 Roman" panose="020B0602020204020204" pitchFamily="34" charset="77"/>
              </a:rPr>
              <a:t>capitale régionale </a:t>
            </a:r>
            <a:r>
              <a:rPr lang="fr-FR" dirty="0">
                <a:latin typeface="Frutiger LT Pro 55 Roman" panose="020B0602020204020204" pitchFamily="34" charset="77"/>
              </a:rPr>
              <a:t>différente (exception faite de Lyon qui reçoit exceptionnellement à 2 reprises cet événement).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Les champions nationaux sont ensuite éligibles à la </a:t>
            </a:r>
            <a:r>
              <a:rPr lang="fr-FR" b="1" dirty="0">
                <a:latin typeface="Frutiger LT Pro 55 Roman" panose="020B0602020204020204" pitchFamily="34" charset="77"/>
              </a:rPr>
              <a:t>titularisation en Équipe de France.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dirty="0">
              <a:latin typeface="Frutiger LT Pro 55 Roman" panose="020B0602020204020204" pitchFamily="34" charset="7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Frutiger LT Pro 55 Roman" panose="020B0602020204020204" pitchFamily="34" charset="77"/>
              </a:rPr>
              <a:t>Après une phase de sélection, l’Équipe de France des métiers est constituée </a:t>
            </a:r>
            <a:r>
              <a:rPr lang="fr-FR" b="1" dirty="0">
                <a:latin typeface="Frutiger LT Pro 55 Roman" panose="020B0602020204020204" pitchFamily="34" charset="77"/>
              </a:rPr>
              <a:t>pour représenter nos couleurs lors des compétitions internationales.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481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1539F"/>
      </a:dk1>
      <a:lt1>
        <a:srgbClr val="FFFFFF"/>
      </a:lt1>
      <a:dk2>
        <a:srgbClr val="21539F"/>
      </a:dk2>
      <a:lt2>
        <a:srgbClr val="FFFFFF"/>
      </a:lt2>
      <a:accent1>
        <a:srgbClr val="1D2D51"/>
      </a:accent1>
      <a:accent2>
        <a:srgbClr val="E83C59"/>
      </a:accent2>
      <a:accent3>
        <a:srgbClr val="44506E"/>
      </a:accent3>
      <a:accent4>
        <a:srgbClr val="6FA1EB"/>
      </a:accent4>
      <a:accent5>
        <a:srgbClr val="F28699"/>
      </a:accent5>
      <a:accent6>
        <a:srgbClr val="FFFFFF"/>
      </a:accent6>
      <a:hlink>
        <a:srgbClr val="21539F"/>
      </a:hlink>
      <a:folHlink>
        <a:srgbClr val="E83B5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1024</Words>
  <Application>Microsoft Office PowerPoint</Application>
  <PresentationFormat>Grand écran</PresentationFormat>
  <Paragraphs>297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Frutiger LT Com 55 Roman</vt:lpstr>
      <vt:lpstr>Frutiger LT Pro 55 Roman</vt:lpstr>
      <vt:lpstr>Frutiger LT Pro 95 UltraBlack</vt:lpstr>
      <vt:lpstr>Office Theme</vt:lpstr>
      <vt:lpstr>Fiers de nos métiers !  </vt:lpstr>
      <vt:lpstr>Le mouvement Worldskills</vt:lpstr>
      <vt:lpstr>Présentation PowerPoint</vt:lpstr>
      <vt:lpstr>Présentation PowerPoint</vt:lpstr>
      <vt:lpstr>Notre mission </vt:lpstr>
      <vt:lpstr>Organisation des compétitions</vt:lpstr>
      <vt:lpstr>Présentation PowerPoint</vt:lpstr>
      <vt:lpstr>Présentation PowerPoint</vt:lpstr>
      <vt:lpstr>Présentation PowerPoint</vt:lpstr>
      <vt:lpstr>CHIFFRES CLÉS DE LA COMPÉTITION NATIONALE DES MÉTIERS 2023</vt:lpstr>
      <vt:lpstr>Présentation PowerPoint</vt:lpstr>
      <vt:lpstr>Présentation PowerPoint</vt:lpstr>
      <vt:lpstr>CHIFFRES CLÉS EUROSKILLS COMPéTITION GDANSK 2023</vt:lpstr>
      <vt:lpstr>Présentation PowerPoint</vt:lpstr>
      <vt:lpstr>CHIFFRES CLÉS WORLDSKILLS COMPeTITION LYON 2024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Hirgorome</dc:creator>
  <cp:lastModifiedBy>Rosalie Evans-Verfay</cp:lastModifiedBy>
  <cp:revision>43</cp:revision>
  <dcterms:created xsi:type="dcterms:W3CDTF">2024-02-07T15:18:11Z</dcterms:created>
  <dcterms:modified xsi:type="dcterms:W3CDTF">2024-05-15T07:47:57Z</dcterms:modified>
</cp:coreProperties>
</file>